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avi" ContentType="video/avi"/>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766" r:id="rId3"/>
    <p:sldMasterId id="2147483769" r:id="rId4"/>
    <p:sldMasterId id="2147483778" r:id="rId5"/>
    <p:sldMasterId id="2147483668" r:id="rId6"/>
  </p:sldMasterIdLst>
  <p:notesMasterIdLst>
    <p:notesMasterId r:id="rId40"/>
  </p:notesMasterIdLst>
  <p:handoutMasterIdLst>
    <p:handoutMasterId r:id="rId41"/>
  </p:handoutMasterIdLst>
  <p:sldIdLst>
    <p:sldId id="290" r:id="rId7"/>
    <p:sldId id="273" r:id="rId8"/>
    <p:sldId id="291" r:id="rId9"/>
    <p:sldId id="295" r:id="rId10"/>
    <p:sldId id="296" r:id="rId11"/>
    <p:sldId id="299" r:id="rId12"/>
    <p:sldId id="300" r:id="rId13"/>
    <p:sldId id="306" r:id="rId14"/>
    <p:sldId id="307" r:id="rId15"/>
    <p:sldId id="309" r:id="rId16"/>
    <p:sldId id="310" r:id="rId17"/>
    <p:sldId id="326" r:id="rId18"/>
    <p:sldId id="311" r:id="rId19"/>
    <p:sldId id="328" r:id="rId20"/>
    <p:sldId id="327" r:id="rId21"/>
    <p:sldId id="324" r:id="rId22"/>
    <p:sldId id="325" r:id="rId23"/>
    <p:sldId id="312" r:id="rId24"/>
    <p:sldId id="315" r:id="rId25"/>
    <p:sldId id="313" r:id="rId26"/>
    <p:sldId id="305" r:id="rId27"/>
    <p:sldId id="314" r:id="rId28"/>
    <p:sldId id="317" r:id="rId29"/>
    <p:sldId id="318" r:id="rId30"/>
    <p:sldId id="316" r:id="rId31"/>
    <p:sldId id="321" r:id="rId32"/>
    <p:sldId id="320" r:id="rId33"/>
    <p:sldId id="322" r:id="rId34"/>
    <p:sldId id="304" r:id="rId35"/>
    <p:sldId id="329" r:id="rId36"/>
    <p:sldId id="277" r:id="rId37"/>
    <p:sldId id="323" r:id="rId38"/>
    <p:sldId id="301" r:id="rId3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11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3518" autoAdjust="0"/>
    <p:restoredTop sz="90304" autoAdjust="0"/>
  </p:normalViewPr>
  <p:slideViewPr>
    <p:cSldViewPr snapToGrid="0" snapToObjects="1">
      <p:cViewPr>
        <p:scale>
          <a:sx n="70" d="100"/>
          <a:sy n="70" d="100"/>
        </p:scale>
        <p:origin x="-132" y="-216"/>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6" d="100"/>
          <a:sy n="86" d="100"/>
        </p:scale>
        <p:origin x="-38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499F3A4-7CE6-7D4B-82F4-AAB0A89D24A0}" type="datetimeFigureOut">
              <a:rPr lang="en-US" smtClean="0"/>
              <a:t>4/8/2015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93AD1B-1BAA-D548-ACF0-7463C0C7D0E7}" type="slidenum">
              <a:rPr lang="en-US" smtClean="0"/>
              <a:t>‹#›</a:t>
            </a:fld>
            <a:endParaRPr lang="en-US"/>
          </a:p>
        </p:txBody>
      </p:sp>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6227B6-C612-407B-8DDF-196D3D3E1CAC}" type="datetimeFigureOut">
              <a:rPr lang="en-US" smtClean="0"/>
              <a:t>4/14/2015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986CCF-2DDA-4F42-AE0F-7D29E5F855D0}" type="slidenum">
              <a:rPr lang="en-US" smtClean="0"/>
              <a:t>‹#›</a:t>
            </a:fld>
            <a:endParaRPr lang="en-US"/>
          </a:p>
        </p:txBody>
      </p:sp>
    </p:spTree>
    <p:extLst>
      <p:ext uri="{BB962C8B-B14F-4D97-AF65-F5344CB8AC3E}">
        <p14:creationId xmlns:p14="http://schemas.microsoft.com/office/powerpoint/2010/main" val="2386998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was 2013 and I had</a:t>
            </a:r>
            <a:r>
              <a:rPr lang="en-US" baseline="0" dirty="0" smtClean="0"/>
              <a:t> just completed authentication &amp; authorization system for NASCAR.com and it’s partner sites. A custom </a:t>
            </a:r>
            <a:r>
              <a:rPr lang="en-US" baseline="0" dirty="0" err="1" smtClean="0"/>
              <a:t>OpenID</a:t>
            </a:r>
            <a:r>
              <a:rPr lang="en-US" baseline="0" dirty="0" smtClean="0"/>
              <a:t> server implementation backed up </a:t>
            </a:r>
            <a:r>
              <a:rPr lang="en-US" baseline="0" dirty="0" err="1" smtClean="0"/>
              <a:t>Redis</a:t>
            </a:r>
            <a:r>
              <a:rPr lang="en-US" baseline="0" dirty="0" smtClean="0"/>
              <a:t> &amp; LDAP that supports over 2 million hits in a hour; I thought this will the most satisfying piece of work that I will ever do in my life. I was so wrong. </a:t>
            </a:r>
            <a:endParaRPr lang="en-US" dirty="0"/>
          </a:p>
        </p:txBody>
      </p:sp>
      <p:sp>
        <p:nvSpPr>
          <p:cNvPr id="4" name="Slide Number Placeholder 3"/>
          <p:cNvSpPr>
            <a:spLocks noGrp="1"/>
          </p:cNvSpPr>
          <p:nvPr>
            <p:ph type="sldNum" sz="quarter" idx="10"/>
          </p:nvPr>
        </p:nvSpPr>
        <p:spPr/>
        <p:txBody>
          <a:bodyPr/>
          <a:lstStyle/>
          <a:p>
            <a:fld id="{20986CCF-2DDA-4F42-AE0F-7D29E5F855D0}" type="slidenum">
              <a:rPr lang="en-US" smtClean="0"/>
              <a:t>3</a:t>
            </a:fld>
            <a:endParaRPr lang="en-US"/>
          </a:p>
        </p:txBody>
      </p:sp>
    </p:spTree>
    <p:extLst>
      <p:ext uri="{BB962C8B-B14F-4D97-AF65-F5344CB8AC3E}">
        <p14:creationId xmlns:p14="http://schemas.microsoft.com/office/powerpoint/2010/main" val="224176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walked up to my supervisor and said that I think I have reached a saturation point while building transactional systems</a:t>
            </a:r>
            <a:r>
              <a:rPr lang="en-US" baseline="0" dirty="0" smtClean="0"/>
              <a:t> and want to do something different. Perhaps something in analytics domain? He was like sure, why don’t you work with our new instrumented intelligence team?</a:t>
            </a:r>
          </a:p>
          <a:p>
            <a:r>
              <a:rPr lang="en-US" dirty="0" smtClean="0"/>
              <a:t>The</a:t>
            </a:r>
            <a:r>
              <a:rPr lang="en-US" baseline="0" dirty="0" smtClean="0"/>
              <a:t> world is speaking, </a:t>
            </a:r>
            <a:r>
              <a:rPr lang="en-US" baseline="0" dirty="0" smtClean="0"/>
              <a:t>instrumented intelligence </a:t>
            </a:r>
            <a:r>
              <a:rPr lang="en-US" baseline="0" dirty="0" smtClean="0"/>
              <a:t>is listening through instrumented people, places and things to uncover micro and macro patterns of customer experience.</a:t>
            </a:r>
          </a:p>
        </p:txBody>
      </p:sp>
      <p:sp>
        <p:nvSpPr>
          <p:cNvPr id="4" name="Slide Number Placeholder 3"/>
          <p:cNvSpPr>
            <a:spLocks noGrp="1"/>
          </p:cNvSpPr>
          <p:nvPr>
            <p:ph type="sldNum" sz="quarter" idx="10"/>
          </p:nvPr>
        </p:nvSpPr>
        <p:spPr/>
        <p:txBody>
          <a:bodyPr/>
          <a:lstStyle/>
          <a:p>
            <a:fld id="{20986CCF-2DDA-4F42-AE0F-7D29E5F855D0}" type="slidenum">
              <a:rPr lang="en-US" smtClean="0"/>
              <a:t>4</a:t>
            </a:fld>
            <a:endParaRPr lang="en-US"/>
          </a:p>
        </p:txBody>
      </p:sp>
    </p:spTree>
    <p:extLst>
      <p:ext uri="{BB962C8B-B14F-4D97-AF65-F5344CB8AC3E}">
        <p14:creationId xmlns:p14="http://schemas.microsoft.com/office/powerpoint/2010/main" val="244651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presented</a:t>
            </a:r>
            <a:r>
              <a:rPr lang="en-US" baseline="0" dirty="0" smtClean="0"/>
              <a:t> a demo of listening to a product for its usage pattern.</a:t>
            </a:r>
          </a:p>
        </p:txBody>
      </p:sp>
      <p:sp>
        <p:nvSpPr>
          <p:cNvPr id="4" name="Slide Number Placeholder 3"/>
          <p:cNvSpPr>
            <a:spLocks noGrp="1"/>
          </p:cNvSpPr>
          <p:nvPr>
            <p:ph type="sldNum" sz="quarter" idx="10"/>
          </p:nvPr>
        </p:nvSpPr>
        <p:spPr/>
        <p:txBody>
          <a:bodyPr/>
          <a:lstStyle/>
          <a:p>
            <a:fld id="{20986CCF-2DDA-4F42-AE0F-7D29E5F855D0}" type="slidenum">
              <a:rPr lang="en-US" smtClean="0"/>
              <a:t>5</a:t>
            </a:fld>
            <a:endParaRPr lang="en-US"/>
          </a:p>
        </p:txBody>
      </p:sp>
    </p:spTree>
    <p:extLst>
      <p:ext uri="{BB962C8B-B14F-4D97-AF65-F5344CB8AC3E}">
        <p14:creationId xmlns:p14="http://schemas.microsoft.com/office/powerpoint/2010/main" val="2446516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analyzed the “journeys” consumers took while using the product and it turned out that most people used to hide the product in a kitchen shelf instead of keeping it in a easily reachable place. When interviewed, consumers told us that they found the product “ugly” and hence spoils look of their home. </a:t>
            </a:r>
          </a:p>
          <a:p>
            <a:r>
              <a:rPr lang="en-US" baseline="0" dirty="0" smtClean="0"/>
              <a:t>The other insight was that sometimes the spray didn’t work at an inclined angle. </a:t>
            </a:r>
          </a:p>
        </p:txBody>
      </p:sp>
      <p:sp>
        <p:nvSpPr>
          <p:cNvPr id="4" name="Slide Number Placeholder 3"/>
          <p:cNvSpPr>
            <a:spLocks noGrp="1"/>
          </p:cNvSpPr>
          <p:nvPr>
            <p:ph type="sldNum" sz="quarter" idx="10"/>
          </p:nvPr>
        </p:nvSpPr>
        <p:spPr/>
        <p:txBody>
          <a:bodyPr/>
          <a:lstStyle/>
          <a:p>
            <a:fld id="{20986CCF-2DDA-4F42-AE0F-7D29E5F855D0}" type="slidenum">
              <a:rPr lang="en-US" smtClean="0"/>
              <a:t>6</a:t>
            </a:fld>
            <a:endParaRPr lang="en-US"/>
          </a:p>
        </p:txBody>
      </p:sp>
    </p:spTree>
    <p:extLst>
      <p:ext uri="{BB962C8B-B14F-4D97-AF65-F5344CB8AC3E}">
        <p14:creationId xmlns:p14="http://schemas.microsoft.com/office/powerpoint/2010/main" val="244651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In the absence</a:t>
            </a:r>
            <a:r>
              <a:rPr lang="en-US" i="0" baseline="0" dirty="0" smtClean="0"/>
              <a:t> of well defined requirements, I broke the platform into the following areas</a:t>
            </a:r>
            <a:endParaRPr lang="en-US" i="0" dirty="0"/>
          </a:p>
        </p:txBody>
      </p:sp>
      <p:sp>
        <p:nvSpPr>
          <p:cNvPr id="4" name="Slide Number Placeholder 3"/>
          <p:cNvSpPr>
            <a:spLocks noGrp="1"/>
          </p:cNvSpPr>
          <p:nvPr>
            <p:ph type="sldNum" sz="quarter" idx="10"/>
          </p:nvPr>
        </p:nvSpPr>
        <p:spPr/>
        <p:txBody>
          <a:bodyPr/>
          <a:lstStyle/>
          <a:p>
            <a:fld id="{20986CCF-2DDA-4F42-AE0F-7D29E5F855D0}" type="slidenum">
              <a:rPr lang="en-US" smtClean="0"/>
              <a:t>7</a:t>
            </a:fld>
            <a:endParaRPr lang="en-US"/>
          </a:p>
        </p:txBody>
      </p:sp>
    </p:spTree>
    <p:extLst>
      <p:ext uri="{BB962C8B-B14F-4D97-AF65-F5344CB8AC3E}">
        <p14:creationId xmlns:p14="http://schemas.microsoft.com/office/powerpoint/2010/main" val="156384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86CCF-2DDA-4F42-AE0F-7D29E5F855D0}" type="slidenum">
              <a:rPr lang="en-US" smtClean="0"/>
              <a:t>8</a:t>
            </a:fld>
            <a:endParaRPr lang="en-US"/>
          </a:p>
        </p:txBody>
      </p:sp>
    </p:spTree>
    <p:extLst>
      <p:ext uri="{BB962C8B-B14F-4D97-AF65-F5344CB8AC3E}">
        <p14:creationId xmlns:p14="http://schemas.microsoft.com/office/powerpoint/2010/main" val="3910357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ck Cover Option 1">
    <p:bg>
      <p:bgPr>
        <a:solidFill>
          <a:schemeClr val="tx1"/>
        </a:solidFill>
        <a:effectLst/>
      </p:bgPr>
    </p:bg>
    <p:spTree>
      <p:nvGrpSpPr>
        <p:cNvPr id="1" name=""/>
        <p:cNvGrpSpPr/>
        <p:nvPr/>
      </p:nvGrpSpPr>
      <p:grpSpPr>
        <a:xfrm>
          <a:off x="0" y="0"/>
          <a:ext cx="0" cy="0"/>
          <a:chOff x="0" y="0"/>
          <a:chExt cx="0" cy="0"/>
        </a:xfrm>
      </p:grpSpPr>
      <p:pic>
        <p:nvPicPr>
          <p:cNvPr id="9" name="Picture 8" descr="cover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59100" y="0"/>
            <a:ext cx="6184900" cy="6858000"/>
          </a:xfrm>
          <a:prstGeom prst="rect">
            <a:avLst/>
          </a:prstGeom>
        </p:spPr>
      </p:pic>
      <p:cxnSp>
        <p:nvCxnSpPr>
          <p:cNvPr id="5"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6"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endParaRPr lang="en-US" dirty="0"/>
          </a:p>
        </p:txBody>
      </p:sp>
      <p:sp>
        <p:nvSpPr>
          <p:cNvPr id="14"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487363" y="1426633"/>
            <a:ext cx="8169274" cy="48006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cxnSp>
        <p:nvCxnSpPr>
          <p:cNvPr id="10"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5881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487363"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9399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4541837" y="1426633"/>
            <a:ext cx="4114800"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
        <p:nvSpPr>
          <p:cNvPr id="12"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003202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Tree>
    <p:extLst>
      <p:ext uri="{BB962C8B-B14F-4D97-AF65-F5344CB8AC3E}">
        <p14:creationId xmlns:p14="http://schemas.microsoft.com/office/powerpoint/2010/main" val="2571114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chemeClr val="tx2"/>
                </a:solidFill>
                <a:latin typeface="Sapient Centro Slab"/>
                <a:cs typeface="Sapient Centro Slab"/>
              </a:defRPr>
            </a:lvl1pPr>
          </a:lstStyle>
          <a:p>
            <a:r>
              <a:rPr lang="en-US" dirty="0" smtClean="0"/>
              <a:t>Long title sentence case</a:t>
            </a:r>
            <a:endParaRPr lang="en-US" dirty="0"/>
          </a:p>
        </p:txBody>
      </p:sp>
      <p:sp>
        <p:nvSpPr>
          <p:cNvPr id="8" name="Text Placeholder 2"/>
          <p:cNvSpPr>
            <a:spLocks noGrp="1"/>
          </p:cNvSpPr>
          <p:nvPr>
            <p:ph type="body" sz="quarter" idx="10" hasCustomPrompt="1"/>
          </p:nvPr>
        </p:nvSpPr>
        <p:spPr>
          <a:xfrm>
            <a:off x="487363" y="1218211"/>
            <a:ext cx="8169274" cy="5029200"/>
          </a:xfrm>
        </p:spPr>
        <p:txBody>
          <a:bodyPr>
            <a:noAutofit/>
          </a:bodyPr>
          <a:lstStyle>
            <a:lvl1pPr>
              <a:defRPr b="0" i="0">
                <a:latin typeface="SapientCentroSlab-Light"/>
                <a:cs typeface="SapientCentroSlab-Light"/>
              </a:defRPr>
            </a:lvl1pPr>
            <a:lvl2pPr>
              <a:defRPr b="0" i="0">
                <a:latin typeface="SapientCentroSlab-Light"/>
                <a:cs typeface="SapientCentroSlab-Light"/>
              </a:defRPr>
            </a:lvl2pPr>
            <a:lvl3pPr>
              <a:defRPr b="0" i="0">
                <a:latin typeface="SapientCentroSlab-Light"/>
                <a:cs typeface="SapientCentroSlab-Light"/>
              </a:defRPr>
            </a:lvl3pPr>
            <a:lvl4pPr>
              <a:defRPr b="0" i="0">
                <a:latin typeface="SapientCentroSlab-Light"/>
                <a:cs typeface="SapientCentroSlab-Light"/>
              </a:defRPr>
            </a:lvl4pPr>
            <a:lvl5pPr>
              <a:defRPr b="0" i="0">
                <a:latin typeface="SapientCentroSlab-Light"/>
                <a:cs typeface="SapientCentroSlab-Light"/>
              </a:defRPr>
            </a:lvl5p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1146256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0" name="Text Placeholder 2"/>
          <p:cNvSpPr>
            <a:spLocks noGrp="1"/>
          </p:cNvSpPr>
          <p:nvPr>
            <p:ph type="body" sz="quarter" idx="11" hasCustomPrompt="1"/>
          </p:nvPr>
        </p:nvSpPr>
        <p:spPr>
          <a:xfrm>
            <a:off x="487363" y="1218212"/>
            <a:ext cx="8169274" cy="50292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03124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0" name="Text Placeholder 2"/>
          <p:cNvSpPr>
            <a:spLocks noGrp="1"/>
          </p:cNvSpPr>
          <p:nvPr>
            <p:ph type="body" sz="quarter" idx="10" hasCustomPrompt="1"/>
          </p:nvPr>
        </p:nvSpPr>
        <p:spPr>
          <a:xfrm>
            <a:off x="487363"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
        <p:nvSpPr>
          <p:cNvPr id="10" name="Text Placeholder 2"/>
          <p:cNvSpPr>
            <a:spLocks noGrp="1"/>
          </p:cNvSpPr>
          <p:nvPr>
            <p:ph type="body" sz="quarter" idx="10" hasCustomPrompt="1"/>
          </p:nvPr>
        </p:nvSpPr>
        <p:spPr>
          <a:xfrm>
            <a:off x="4541837" y="1218212"/>
            <a:ext cx="4114800" cy="50292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sentence case</a:t>
            </a:r>
            <a:endParaRPr lang="en-US" dirty="0"/>
          </a:p>
        </p:txBody>
      </p:sp>
    </p:spTree>
    <p:extLst>
      <p:ext uri="{BB962C8B-B14F-4D97-AF65-F5344CB8AC3E}">
        <p14:creationId xmlns:p14="http://schemas.microsoft.com/office/powerpoint/2010/main" val="4060389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487363" y="1581912"/>
            <a:ext cx="8169274" cy="45720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spTree>
    <p:extLst>
      <p:ext uri="{BB962C8B-B14F-4D97-AF65-F5344CB8AC3E}">
        <p14:creationId xmlns:p14="http://schemas.microsoft.com/office/powerpoint/2010/main" val="12505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ck Cover Option 2">
    <p:bg>
      <p:bgPr>
        <a:solidFill>
          <a:schemeClr val="tx1"/>
        </a:solidFill>
        <a:effectLst/>
      </p:bgPr>
    </p:bg>
    <p:spTree>
      <p:nvGrpSpPr>
        <p:cNvPr id="1" name=""/>
        <p:cNvGrpSpPr/>
        <p:nvPr/>
      </p:nvGrpSpPr>
      <p:grpSpPr>
        <a:xfrm>
          <a:off x="0" y="0"/>
          <a:ext cx="0" cy="0"/>
          <a:chOff x="0" y="0"/>
          <a:chExt cx="0" cy="0"/>
        </a:xfrm>
      </p:grpSpPr>
      <p:pic>
        <p:nvPicPr>
          <p:cNvPr id="13" name="Picture 12" descr="cover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76900" y="0"/>
            <a:ext cx="3467100" cy="6858000"/>
          </a:xfrm>
          <a:prstGeom prst="rect">
            <a:avLst/>
          </a:prstGeom>
        </p:spPr>
      </p:pic>
      <p:cxnSp>
        <p:nvCxnSpPr>
          <p:cNvPr id="7"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pic>
        <p:nvPicPr>
          <p:cNvPr id="8" name="Picture 11" descr="logo_neg.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27050" y="58705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mark_neg.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66125" y="5802313"/>
            <a:ext cx="2413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bg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bg1">
                      <a:alpha val="50000"/>
                    </a:schemeClr>
                  </a:solidFill>
                </a:ln>
                <a:solidFill>
                  <a:schemeClr val="tx1">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93776" y="420174"/>
            <a:ext cx="8165592" cy="838691"/>
          </a:xfrm>
        </p:spPr>
        <p:txBody>
          <a:bodyPr lIns="0" tIns="0" rIns="0" bIns="0" anchor="b">
            <a:noAutofit/>
          </a:bodyPr>
          <a:lstStyle>
            <a:lvl1pPr>
              <a:lnSpc>
                <a:spcPct val="90000"/>
              </a:lnSpc>
              <a:defRPr sz="3000" b="0" i="0" baseline="0">
                <a:solidFill>
                  <a:srgbClr val="159DEB"/>
                </a:solidFill>
                <a:latin typeface="Sapient Centro Slab"/>
                <a:cs typeface="Sapient Centro Slab"/>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487363" y="1581912"/>
            <a:ext cx="8169274" cy="45720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Tree>
    <p:extLst>
      <p:ext uri="{BB962C8B-B14F-4D97-AF65-F5344CB8AC3E}">
        <p14:creationId xmlns:p14="http://schemas.microsoft.com/office/powerpoint/2010/main" val="25757980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5" name="Picture 13" descr="back_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33600" y="0"/>
            <a:ext cx="70104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493776" y="3172968"/>
            <a:ext cx="4000500" cy="553998"/>
          </a:xfrm>
          <a:prstGeom prst="rect">
            <a:avLst/>
          </a:prstGeom>
        </p:spPr>
        <p:txBody>
          <a:bodyPr lIns="0" rIns="0">
            <a:noAutofit/>
          </a:bodyPr>
          <a:lstStyle>
            <a:lvl1pPr>
              <a:defRPr sz="3000">
                <a:solidFill>
                  <a:schemeClr val="tx1"/>
                </a:solidFill>
                <a:latin typeface="SapientSansBold"/>
                <a:cs typeface="SapientSansBold"/>
              </a:defRPr>
            </a:lvl1pPr>
          </a:lstStyle>
          <a:p>
            <a:r>
              <a:rPr lang="en-US" dirty="0" smtClean="0"/>
              <a:t>THANK YOU</a:t>
            </a:r>
            <a:endParaRPr lang="en-US" dirty="0"/>
          </a:p>
        </p:txBody>
      </p:sp>
    </p:spTree>
    <p:extLst>
      <p:ext uri="{BB962C8B-B14F-4D97-AF65-F5344CB8AC3E}">
        <p14:creationId xmlns:p14="http://schemas.microsoft.com/office/powerpoint/2010/main" val="150594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Cover Option 1">
    <p:spTree>
      <p:nvGrpSpPr>
        <p:cNvPr id="1" name=""/>
        <p:cNvGrpSpPr/>
        <p:nvPr/>
      </p:nvGrpSpPr>
      <p:grpSpPr>
        <a:xfrm>
          <a:off x="0" y="0"/>
          <a:ext cx="0" cy="0"/>
          <a:chOff x="0" y="0"/>
          <a:chExt cx="0" cy="0"/>
        </a:xfrm>
      </p:grpSpPr>
      <p:pic>
        <p:nvPicPr>
          <p:cNvPr id="2" name="Picture 1" descr="cover_w_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0"/>
            <a:ext cx="4800600" cy="6858000"/>
          </a:xfrm>
          <a:prstGeom prst="rect">
            <a:avLst/>
          </a:prstGeom>
        </p:spPr>
      </p:pic>
      <p:pic>
        <p:nvPicPr>
          <p:cNvPr id="5"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323850"/>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3"/>
          <p:cNvCxnSpPr>
            <a:cxnSpLocks noChangeShapeType="1"/>
          </p:cNvCxnSpPr>
          <p:nvPr userDrawn="1"/>
        </p:nvCxnSpPr>
        <p:spPr bwMode="auto">
          <a:xfrm>
            <a:off x="527050" y="44815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hasCustomPrompt="1"/>
          </p:nvPr>
        </p:nvSpPr>
        <p:spPr>
          <a:xfrm>
            <a:off x="527009" y="2374939"/>
            <a:ext cx="5861092" cy="1107996"/>
          </a:xfrm>
        </p:spPr>
        <p:txBody>
          <a:bodyPr lIns="0" tIns="0" rIns="0" bIns="0">
            <a:noAutofit/>
          </a:bodyPr>
          <a:lstStyle>
            <a:lvl1pPr>
              <a:defRPr sz="3600" b="0" i="0">
                <a:solidFill>
                  <a:schemeClr val="tx2"/>
                </a:solidFill>
                <a:latin typeface="SapientCentroSlab-Light"/>
                <a:cs typeface="SapientCentroSlab-Light"/>
              </a:defRPr>
            </a:lvl1pPr>
          </a:lstStyle>
          <a:p>
            <a:r>
              <a:rPr lang="en-US" dirty="0" smtClean="0"/>
              <a:t>Title of the presentation</a:t>
            </a:r>
            <a:br>
              <a:rPr lang="en-US" dirty="0" smtClean="0"/>
            </a:br>
            <a:r>
              <a:rPr lang="en-US" dirty="0" smtClean="0"/>
              <a:t>Two lines max and no subtitle.</a:t>
            </a:r>
          </a:p>
        </p:txBody>
      </p:sp>
      <p:sp>
        <p:nvSpPr>
          <p:cNvPr id="11" name="Text Placeholder 14"/>
          <p:cNvSpPr>
            <a:spLocks noGrp="1"/>
          </p:cNvSpPr>
          <p:nvPr>
            <p:ph type="body" sz="quarter" idx="10" hasCustomPrompt="1"/>
          </p:nvPr>
        </p:nvSpPr>
        <p:spPr>
          <a:xfrm>
            <a:off x="527009" y="3479800"/>
            <a:ext cx="5861304" cy="815608"/>
          </a:xfrm>
        </p:spPr>
        <p:txBody>
          <a:bodyPr lIns="0" tIns="0" rIns="0" bIns="0">
            <a:noAutofit/>
          </a:bodyPr>
          <a:lstStyle>
            <a:lvl1pPr marL="0" indent="0">
              <a:buNone/>
              <a:defRPr sz="5300">
                <a:ln>
                  <a:solidFill>
                    <a:schemeClr val="tx1">
                      <a:alpha val="50000"/>
                    </a:schemeClr>
                  </a:solidFill>
                </a:ln>
                <a:solidFill>
                  <a:schemeClr val="bg1"/>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pic>
        <p:nvPicPr>
          <p:cNvPr id="8" name="Picture 4" descr="D:\SGM\GIDS\GIDS2014_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8163" y="5931207"/>
            <a:ext cx="1054100" cy="30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214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Cover Option 2">
    <p:spTree>
      <p:nvGrpSpPr>
        <p:cNvPr id="1" name=""/>
        <p:cNvGrpSpPr/>
        <p:nvPr/>
      </p:nvGrpSpPr>
      <p:grpSpPr>
        <a:xfrm>
          <a:off x="0" y="0"/>
          <a:ext cx="0" cy="0"/>
          <a:chOff x="0" y="0"/>
          <a:chExt cx="0" cy="0"/>
        </a:xfrm>
      </p:grpSpPr>
      <p:pic>
        <p:nvPicPr>
          <p:cNvPr id="2" name="Picture 1" descr="cover_w_1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14900" y="0"/>
            <a:ext cx="4229100" cy="6858000"/>
          </a:xfrm>
          <a:prstGeom prst="rect">
            <a:avLst/>
          </a:prstGeom>
        </p:spPr>
      </p:pic>
      <p:cxnSp>
        <p:nvCxnSpPr>
          <p:cNvPr id="9" name="Straight Connector 3"/>
          <p:cNvCxnSpPr>
            <a:cxnSpLocks noChangeShapeType="1"/>
          </p:cNvCxnSpPr>
          <p:nvPr userDrawn="1"/>
        </p:nvCxnSpPr>
        <p:spPr bwMode="auto">
          <a:xfrm>
            <a:off x="527050" y="4494213"/>
            <a:ext cx="347663"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0" name="Title 1"/>
          <p:cNvSpPr>
            <a:spLocks noGrp="1"/>
          </p:cNvSpPr>
          <p:nvPr>
            <p:ph type="ctrTitle" hasCustomPrompt="1"/>
          </p:nvPr>
        </p:nvSpPr>
        <p:spPr>
          <a:xfrm>
            <a:off x="527009" y="2651938"/>
            <a:ext cx="5303520" cy="553998"/>
          </a:xfrm>
        </p:spPr>
        <p:txBody>
          <a:bodyPr lIns="0" tIns="0" rIns="0" bIns="0">
            <a:noAutofit/>
          </a:bodyPr>
          <a:lstStyle>
            <a:lvl1pPr>
              <a:defRPr sz="3600" b="0" i="0">
                <a:solidFill>
                  <a:srgbClr val="159DEB"/>
                </a:solidFill>
                <a:latin typeface="SapientCentroSlab-Light"/>
                <a:cs typeface="SapientCentroSlab-Light"/>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27009" y="3206318"/>
            <a:ext cx="5303520" cy="292388"/>
          </a:xfrm>
        </p:spPr>
        <p:txBody>
          <a:bodyPr lIns="0" tIns="0" rIns="0" bIns="0">
            <a:noAutofit/>
          </a:bodyPr>
          <a:lstStyle>
            <a:lvl1pPr marL="0" indent="0" algn="l">
              <a:buNone/>
              <a:defRPr sz="1800" b="0" i="1">
                <a:solidFill>
                  <a:schemeClr val="tx1"/>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sp>
        <p:nvSpPr>
          <p:cNvPr id="12" name="Text Placeholder 14"/>
          <p:cNvSpPr>
            <a:spLocks noGrp="1"/>
          </p:cNvSpPr>
          <p:nvPr>
            <p:ph type="body" sz="quarter" idx="10" hasCustomPrompt="1"/>
          </p:nvPr>
        </p:nvSpPr>
        <p:spPr>
          <a:xfrm>
            <a:off x="527009" y="3505200"/>
            <a:ext cx="5303520" cy="815608"/>
          </a:xfrm>
        </p:spPr>
        <p:txBody>
          <a:bodyPr lIns="0" tIns="0" rIns="0" bIns="0">
            <a:noAutofit/>
          </a:bodyPr>
          <a:lstStyle>
            <a:lvl1pPr marL="0" indent="0">
              <a:buNone/>
              <a:defRPr sz="5300">
                <a:ln>
                  <a:solidFill>
                    <a:schemeClr val="tx1">
                      <a:alpha val="50000"/>
                    </a:schemeClr>
                  </a:solidFill>
                </a:ln>
                <a:solidFill>
                  <a:schemeClr val="bg2">
                    <a:alpha val="25000"/>
                  </a:schemeClr>
                </a:solidFill>
                <a:latin typeface="SapientSansBold"/>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5.15</a:t>
            </a:r>
          </a:p>
        </p:txBody>
      </p:sp>
      <p:pic>
        <p:nvPicPr>
          <p:cNvPr id="13"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8163" y="323850"/>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D:\SGM\GIDS\GIDS2014_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8163" y="5931207"/>
            <a:ext cx="1054100" cy="30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4737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81702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lectric Blue Divider">
    <p:bg>
      <p:bgPr>
        <a:solidFill>
          <a:schemeClr val="tx2"/>
        </a:solid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0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tx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bg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2" name="Picture 1" descr="d_2_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8100" y="0"/>
            <a:ext cx="4025900" cy="6858000"/>
          </a:xfrm>
          <a:prstGeom prst="rect">
            <a:avLst/>
          </a:prstGeom>
        </p:spPr>
      </p:pic>
    </p:spTree>
    <p:extLst>
      <p:ext uri="{BB962C8B-B14F-4D97-AF65-F5344CB8AC3E}">
        <p14:creationId xmlns:p14="http://schemas.microsoft.com/office/powerpoint/2010/main" val="3049340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ck Divider">
    <p:bg>
      <p:bgPr>
        <a:solidFill>
          <a:schemeClr val="tx1"/>
        </a:solidFill>
        <a:effectLst/>
      </p:bgPr>
    </p:bg>
    <p:spTree>
      <p:nvGrpSpPr>
        <p:cNvPr id="1" name=""/>
        <p:cNvGrpSpPr/>
        <p:nvPr/>
      </p:nvGrpSpPr>
      <p:grpSpPr>
        <a:xfrm>
          <a:off x="0" y="0"/>
          <a:ext cx="0" cy="0"/>
          <a:chOff x="0" y="0"/>
          <a:chExt cx="0" cy="0"/>
        </a:xfrm>
      </p:grpSpPr>
      <p:pic>
        <p:nvPicPr>
          <p:cNvPr id="7" name="Picture 6" descr="22_02.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800" y="0"/>
            <a:ext cx="5410200" cy="6858000"/>
          </a:xfrm>
          <a:prstGeom prst="rect">
            <a:avLst/>
          </a:prstGeom>
        </p:spPr>
      </p:pic>
      <p:sp>
        <p:nvSpPr>
          <p:cNvPr id="14" name="Text Placeholder 14"/>
          <p:cNvSpPr>
            <a:spLocks noGrp="1"/>
          </p:cNvSpPr>
          <p:nvPr>
            <p:ph type="body" sz="quarter" idx="10" hasCustomPrompt="1"/>
          </p:nvPr>
        </p:nvSpPr>
        <p:spPr>
          <a:xfrm>
            <a:off x="920709" y="2082800"/>
            <a:ext cx="2940091" cy="2462213"/>
          </a:xfrm>
        </p:spPr>
        <p:txBody>
          <a:bodyPr lIns="0" tIns="0" rIns="0" bIns="0">
            <a:noAutofit/>
          </a:bodyPr>
          <a:lstStyle>
            <a:lvl1pPr marL="0" indent="0">
              <a:buNone/>
              <a:defRPr sz="16000" baseline="0">
                <a:ln>
                  <a:noFill/>
                </a:ln>
                <a:solidFill>
                  <a:srgbClr val="FFFFFF">
                    <a:alpha val="25000"/>
                  </a:srgbClr>
                </a:solidFill>
                <a:latin typeface="SapientCentroSlab-BlackItalic"/>
                <a:cs typeface="SapientSansBold"/>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527009" y="2956738"/>
            <a:ext cx="5303520" cy="553998"/>
          </a:xfrm>
        </p:spPr>
        <p:txBody>
          <a:bodyPr lIns="0" tIns="0" rIns="0" bIns="0">
            <a:noAutofit/>
          </a:bodyPr>
          <a:lstStyle>
            <a:lvl1pPr>
              <a:defRPr sz="3600" spc="-80">
                <a:solidFill>
                  <a:schemeClr val="bg1"/>
                </a:solidFill>
                <a:latin typeface="SapientSansBold"/>
                <a:cs typeface="SapientSansBold"/>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527009" y="3511118"/>
            <a:ext cx="5303520" cy="292388"/>
          </a:xfrm>
        </p:spPr>
        <p:txBody>
          <a:bodyPr lIns="0" tIns="0" rIns="0" bIns="0">
            <a:noAutofit/>
          </a:bodyPr>
          <a:lstStyle>
            <a:lvl1pPr marL="0" indent="0" algn="l">
              <a:buNone/>
              <a:defRPr sz="1700" b="0" i="1">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3593592" y="1078992"/>
            <a:ext cx="5038344" cy="411480"/>
          </a:xfrm>
          <a:prstGeom prst="rect">
            <a:avLst/>
          </a:prstGeom>
        </p:spPr>
        <p:txBody>
          <a:bodyPr>
            <a:noAutofit/>
          </a:bodyPr>
          <a:lstStyle>
            <a:lvl1pPr marL="0" indent="0" algn="l">
              <a:buNone/>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594100" y="1737360"/>
            <a:ext cx="5037138" cy="4361688"/>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r>
              <a:rPr lang="en-US" dirty="0" smtClean="0"/>
              <a:t>Lorem ipsum dolor sit amet, consectetuer adipiscing elit, sed diam nonummy nibh euismod tincidunt ut laoreet dolore magna aliquam erat volutpat.</a:t>
            </a:r>
            <a:endParaRPr lang="en-US" dirty="0"/>
          </a:p>
        </p:txBody>
      </p:sp>
      <p:cxnSp>
        <p:nvCxnSpPr>
          <p:cNvPr id="13" name="Straight Connector 12"/>
          <p:cNvCxnSpPr>
            <a:cxnSpLocks noChangeShapeType="1"/>
          </p:cNvCxnSpPr>
          <p:nvPr userDrawn="1"/>
        </p:nvCxnSpPr>
        <p:spPr bwMode="auto">
          <a:xfrm>
            <a:off x="487363" y="3699935"/>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
        <p:nvSpPr>
          <p:cNvPr id="14" name="Title 1"/>
          <p:cNvSpPr>
            <a:spLocks noGrp="1"/>
          </p:cNvSpPr>
          <p:nvPr>
            <p:ph type="title" hasCustomPrompt="1"/>
          </p:nvPr>
        </p:nvSpPr>
        <p:spPr>
          <a:xfrm>
            <a:off x="493776" y="3066117"/>
            <a:ext cx="3011424" cy="423193"/>
          </a:xfrm>
        </p:spPr>
        <p:txBody>
          <a:bodyPr lIns="0" tIns="0" rIns="0" bIns="0" anchor="b">
            <a:noAutofit/>
          </a:bodyPr>
          <a:lstStyle>
            <a:lvl1pPr>
              <a:lnSpc>
                <a:spcPct val="90000"/>
              </a:lnSpc>
              <a:defRPr sz="3000" baseline="0">
                <a:solidFill>
                  <a:srgbClr val="000000"/>
                </a:solidFill>
                <a:latin typeface="SapientSansBold"/>
                <a:cs typeface="SapientSansBold"/>
              </a:defRPr>
            </a:lvl1pPr>
          </a:lstStyle>
          <a:p>
            <a:r>
              <a:rPr lang="en-US" dirty="0" smtClean="0"/>
              <a:t>SLIDE TITLE</a:t>
            </a:r>
            <a:endParaRPr lang="en-US" dirty="0"/>
          </a:p>
        </p:txBody>
      </p:sp>
    </p:spTree>
    <p:extLst>
      <p:ext uri="{BB962C8B-B14F-4D97-AF65-F5344CB8AC3E}">
        <p14:creationId xmlns:p14="http://schemas.microsoft.com/office/powerpoint/2010/main" val="307141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493776" y="415544"/>
            <a:ext cx="8165592" cy="423193"/>
          </a:xfrm>
        </p:spPr>
        <p:txBody>
          <a:bodyPr lIns="0" tIns="0" rIns="0" bIns="0" anchor="b">
            <a:noAutofit/>
          </a:bodyPr>
          <a:lstStyle>
            <a:lvl1pPr>
              <a:lnSpc>
                <a:spcPct val="90000"/>
              </a:lnSpc>
              <a:defRPr sz="3000" baseline="0">
                <a:solidFill>
                  <a:schemeClr val="tx1"/>
                </a:solidFill>
                <a:latin typeface="SapientSansBold"/>
                <a:cs typeface="SapientSansBold"/>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487363" y="1426633"/>
            <a:ext cx="8169274" cy="4800600"/>
          </a:xfrm>
        </p:spPr>
        <p:txBody>
          <a:bodyPr>
            <a:noAutofit/>
          </a:bodyPr>
          <a:lstStyle/>
          <a:p>
            <a:pPr lvl="0"/>
            <a:r>
              <a:rPr lang="en-US" dirty="0" smtClean="0"/>
              <a:t>Lorem ipsum dolor sit amet, consectetuer adipiscing elit, sed diam nonummy nibh euismod tincidunt ut laoreet dolore magna aliquam erat volutpat.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r>
              <a:rPr lang="en-US" dirty="0" smtClean="0"/>
              <a:t>Lorem ipsum dolor sit amet, consectetuer adipiscing elit, sed diam nonummy nibh euismod tincidunt ut laoreet dolore magna aliquam erat volutpat.</a:t>
            </a:r>
            <a:endParaRPr lang="en-US" dirty="0"/>
          </a:p>
        </p:txBody>
      </p:sp>
      <p:cxnSp>
        <p:nvCxnSpPr>
          <p:cNvPr id="6" name="Straight Connector 3"/>
          <p:cNvCxnSpPr>
            <a:cxnSpLocks noChangeShapeType="1"/>
          </p:cNvCxnSpPr>
          <p:nvPr userDrawn="1"/>
        </p:nvCxnSpPr>
        <p:spPr bwMode="auto">
          <a:xfrm>
            <a:off x="487363" y="1040892"/>
            <a:ext cx="347662" cy="0"/>
          </a:xfrm>
          <a:prstGeom prst="line">
            <a:avLst/>
          </a:prstGeom>
          <a:noFill/>
          <a:ln w="34925">
            <a:solidFill>
              <a:schemeClr val="accent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800685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image" Target="../media/image7.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10"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363538"/>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457200" y="13205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0"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4/8/2015</a:t>
            </a:fld>
            <a:endParaRPr lang="en-US" dirty="0"/>
          </a:p>
        </p:txBody>
      </p:sp>
      <p:sp>
        <p:nvSpPr>
          <p:cNvPr id="11"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pic>
        <p:nvPicPr>
          <p:cNvPr id="7" name="Picture 4" descr="D:\SGM\GIDS\GIDS2014_logo.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623175" y="452293"/>
            <a:ext cx="1054100" cy="30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3" r:id="rId1"/>
    <p:sldLayoutId id="2147483775" r:id="rId2"/>
    <p:sldLayoutId id="2147483746" r:id="rId3"/>
    <p:sldLayoutId id="2147483776" r:id="rId4"/>
    <p:sldLayoutId id="2147483786" r:id="rId5"/>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146"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6147"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fontAlgn="auto">
              <a:spcBef>
                <a:spcPts val="0"/>
              </a:spcBef>
              <a:spcAft>
                <a:spcPts val="0"/>
              </a:spcAft>
              <a:defRPr sz="1000" smtClean="0">
                <a:solidFill>
                  <a:schemeClr val="accent5"/>
                </a:solidFill>
                <a:latin typeface="SapientSansRegular"/>
                <a:ea typeface="+mn-ea"/>
                <a:cs typeface="SapientSansRegular"/>
              </a:defRPr>
            </a:lvl1pPr>
          </a:lstStyle>
          <a:p>
            <a:pPr>
              <a:defRPr/>
            </a:pPr>
            <a:fld id="{2B05F6DD-BB08-594D-9EA6-E8748EDE0939}" type="datetimeFigureOut">
              <a:rPr lang="en-US" smtClean="0"/>
              <a:pPr>
                <a:defRPr/>
              </a:pPr>
              <a:t>4/8/2015</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48" r:id="rId1"/>
    <p:sldLayoutId id="2147483777" r:id="rId2"/>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chemeClr val="accent5"/>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CLICK TO EDIT MASTER TITLE STYLE</a:t>
            </a:r>
            <a:endParaRPr lang="en-US" dirty="0"/>
          </a:p>
        </p:txBody>
      </p:sp>
      <p:sp>
        <p:nvSpPr>
          <p:cNvPr id="5" name="Text Placeholder 4"/>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0"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769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D:\SGM\GIDS\GIDS2014_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777163" y="6308879"/>
            <a:ext cx="1054100" cy="30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txStyles>
    <p:titleStyle>
      <a:lvl1pPr algn="l" defTabSz="457200" rtl="0" eaLnBrk="1" latinLnBrk="0" hangingPunct="1">
        <a:spcBef>
          <a:spcPct val="0"/>
        </a:spcBef>
        <a:buNone/>
        <a:defRPr sz="3000" b="0" i="0" kern="1200" spc="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300"/>
        </a:spcAft>
        <a:buClr>
          <a:schemeClr val="tx1"/>
        </a:buClr>
        <a:buFont typeface="Wingdings" charset="2"/>
        <a:buNone/>
        <a:defRPr sz="1800" b="0" i="0" kern="1200">
          <a:solidFill>
            <a:schemeClr val="accent5"/>
          </a:solidFill>
          <a:latin typeface="SapientCentroSlab-Light"/>
          <a:ea typeface="+mn-ea"/>
          <a:cs typeface="SapientCentroSlab-Light"/>
        </a:defRPr>
      </a:lvl1pPr>
      <a:lvl2pPr marL="2286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2pPr>
      <a:lvl3pPr marL="4572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3pPr>
      <a:lvl4pPr marL="685800" indent="-228600" algn="l" defTabSz="457200" rtl="0" eaLnBrk="1" latinLnBrk="0" hangingPunct="1">
        <a:spcBef>
          <a:spcPts val="0"/>
        </a:spcBef>
        <a:spcAft>
          <a:spcPts val="300"/>
        </a:spcAft>
        <a:buClr>
          <a:schemeClr val="tx1"/>
        </a:buClr>
        <a:buFont typeface="Wingdings" charset="2"/>
        <a:buChar char="§"/>
        <a:defRPr sz="1800" b="0" i="0" kern="1200">
          <a:solidFill>
            <a:schemeClr val="accent5"/>
          </a:solidFill>
          <a:latin typeface="SapientCentroSlab-Light"/>
          <a:ea typeface="+mn-ea"/>
          <a:cs typeface="SapientCentroSlab-Light"/>
        </a:defRPr>
      </a:lvl4pPr>
      <a:lvl5pPr marL="914400" indent="-228600" algn="l" defTabSz="457200" rtl="0" eaLnBrk="1" latinLnBrk="0" hangingPunct="1">
        <a:spcBef>
          <a:spcPts val="0"/>
        </a:spcBef>
        <a:spcAft>
          <a:spcPts val="300"/>
        </a:spcAft>
        <a:buClr>
          <a:schemeClr val="tx1"/>
        </a:buClr>
        <a:buFont typeface="Wingdings" charset="2"/>
        <a:buChar char="§"/>
        <a:defRPr sz="1800" b="0" i="0" kern="1200" baseline="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t"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10" descr="logo_positive.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7200" y="62769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D:\SGM\GIDS\GIDS2014_logo.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777163" y="6308879"/>
            <a:ext cx="1054100" cy="30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txStyles>
    <p:titleStyle>
      <a:lvl1pPr algn="l" defTabSz="457200" rtl="0" eaLnBrk="1" latinLnBrk="0" hangingPunct="1">
        <a:spcBef>
          <a:spcPct val="0"/>
        </a:spcBef>
        <a:buNone/>
        <a:defRPr sz="3000" b="0" i="0" kern="1200" baseline="0">
          <a:solidFill>
            <a:schemeClr val="tx1"/>
          </a:solidFill>
          <a:latin typeface="SapientSansBold"/>
          <a:ea typeface="+mj-ea"/>
          <a:cs typeface="SapientSansBold"/>
        </a:defRPr>
      </a:lvl1pPr>
    </p:titleStyle>
    <p:bodyStyle>
      <a:lvl1pPr marL="0" indent="0" algn="l" defTabSz="457200" rtl="0" eaLnBrk="1" latinLnBrk="0" hangingPunct="1">
        <a:spcBef>
          <a:spcPts val="0"/>
        </a:spcBef>
        <a:spcAft>
          <a:spcPts val="800"/>
        </a:spcAft>
        <a:buClr>
          <a:schemeClr val="tx1"/>
        </a:buClr>
        <a:buFont typeface="Wingdings" charset="2"/>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5760"/>
            <a:ext cx="8229600" cy="461665"/>
          </a:xfrm>
          <a:prstGeom prst="rect">
            <a:avLst/>
          </a:prstGeom>
        </p:spPr>
        <p:txBody>
          <a:bodyPr vert="horz" lIns="0" tIns="0" rIns="0" bIns="0" rtlCol="0" anchor="ctr">
            <a:noAutofit/>
          </a:bodyPr>
          <a:lstStyle/>
          <a:p>
            <a:r>
              <a:rPr lang="en-US" dirty="0" smtClean="0"/>
              <a:t>Long title sentence case</a:t>
            </a:r>
            <a:endParaRPr lang="en-US" dirty="0"/>
          </a:p>
        </p:txBody>
      </p:sp>
      <p:sp>
        <p:nvSpPr>
          <p:cNvPr id="3" name="Text Placeholder 2"/>
          <p:cNvSpPr>
            <a:spLocks noGrp="1"/>
          </p:cNvSpPr>
          <p:nvPr>
            <p:ph type="body" idx="1"/>
          </p:nvPr>
        </p:nvSpPr>
        <p:spPr>
          <a:xfrm>
            <a:off x="457200" y="1316736"/>
            <a:ext cx="8229600" cy="4525963"/>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fontAlgn="auto">
              <a:spcBef>
                <a:spcPts val="0"/>
              </a:spcBef>
              <a:spcAft>
                <a:spcPts val="0"/>
              </a:spcAft>
              <a:defRPr sz="1000" dirty="0" smtClean="0">
                <a:solidFill>
                  <a:schemeClr val="accent5"/>
                </a:solidFill>
                <a:latin typeface="SapientSansRegular"/>
                <a:ea typeface="+mn-ea"/>
                <a:cs typeface="SapientSansRegular"/>
              </a:defRPr>
            </a:lvl1pPr>
          </a:lstStyle>
          <a:p>
            <a:pPr>
              <a:defRPr/>
            </a:pPr>
            <a:endParaRPr lang="en-US"/>
          </a:p>
        </p:txBody>
      </p:sp>
      <p:pic>
        <p:nvPicPr>
          <p:cNvPr id="12" name="Picture 10" descr="logo_positive.png"/>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57200" y="62769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D:\SGM\GIDS\GIDS2014_logo.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777163" y="6308879"/>
            <a:ext cx="1054100" cy="30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lgn="l" defTabSz="457200" rtl="0" eaLnBrk="1" latinLnBrk="0" hangingPunct="1">
        <a:spcBef>
          <a:spcPct val="0"/>
        </a:spcBef>
        <a:buNone/>
        <a:defRPr sz="3000" b="0" i="0" kern="1200">
          <a:solidFill>
            <a:schemeClr val="tx2"/>
          </a:solidFill>
          <a:latin typeface="Sapient Centro Slab"/>
          <a:ea typeface="+mj-ea"/>
          <a:cs typeface="Sapient Centro Slab"/>
        </a:defRPr>
      </a:lvl1pPr>
    </p:titleStyle>
    <p:bodyStyle>
      <a:lvl1pPr marL="0" indent="0" algn="l" defTabSz="457200" rtl="0" eaLnBrk="1" latinLnBrk="0" hangingPunct="1">
        <a:spcBef>
          <a:spcPts val="0"/>
        </a:spcBef>
        <a:spcAft>
          <a:spcPts val="800"/>
        </a:spcAft>
        <a:buClr>
          <a:schemeClr val="tx1"/>
        </a:buClr>
        <a:buFontTx/>
        <a:buNone/>
        <a:defRPr sz="1400" b="0" i="0" kern="1200">
          <a:solidFill>
            <a:schemeClr val="accent5"/>
          </a:solidFill>
          <a:latin typeface="SapientCentroSlab-Light"/>
          <a:ea typeface="+mn-ea"/>
          <a:cs typeface="SapientCentroSlab-Light"/>
        </a:defRPr>
      </a:lvl1pPr>
      <a:lvl2pPr marL="1714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2pPr>
      <a:lvl3pPr marL="3429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3pPr>
      <a:lvl4pPr marL="51435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4pPr>
      <a:lvl5pPr marL="685800" indent="-171450" algn="l" defTabSz="457200" rtl="0" eaLnBrk="1" latinLnBrk="0" hangingPunct="1">
        <a:spcBef>
          <a:spcPts val="0"/>
        </a:spcBef>
        <a:spcAft>
          <a:spcPts val="800"/>
        </a:spcAft>
        <a:buClr>
          <a:schemeClr val="tx1"/>
        </a:buClr>
        <a:buFont typeface="Wingdings" charset="2"/>
        <a:buChar char="§"/>
        <a:defRPr sz="1400" b="0" i="0" kern="1200">
          <a:solidFill>
            <a:schemeClr val="accent5"/>
          </a:solidFill>
          <a:latin typeface="SapientCentroSlab-Light"/>
          <a:ea typeface="+mn-ea"/>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365760"/>
            <a:ext cx="8229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457200" y="1316736"/>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10" descr="logo_positiv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276975"/>
            <a:ext cx="1854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D:\SGM\GIDS\GIDS2014_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777163" y="6308725"/>
            <a:ext cx="1054100" cy="30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5" r:id="rId1"/>
  </p:sldLayoutIdLst>
  <p:txStyles>
    <p:titleStyle>
      <a:lvl1pPr algn="l" defTabSz="457200" rtl="0" fontAlgn="base">
        <a:spcBef>
          <a:spcPct val="0"/>
        </a:spcBef>
        <a:spcAft>
          <a:spcPct val="0"/>
        </a:spcAft>
        <a:defRPr sz="3000" kern="1200">
          <a:solidFill>
            <a:schemeClr val="tx1"/>
          </a:solidFill>
          <a:latin typeface="SapientSansBold"/>
          <a:ea typeface="ＭＳ Ｐゴシック" charset="0"/>
          <a:cs typeface="SapientSansBold"/>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1pPr>
      <a:lvl2pPr marL="4572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2pPr>
      <a:lvl3pPr marL="6858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3pPr>
      <a:lvl4pPr marL="9144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4pPr>
      <a:lvl5pPr marL="1143000" indent="-228600" algn="l" defTabSz="457200" rtl="0" fontAlgn="base">
        <a:spcBef>
          <a:spcPct val="0"/>
        </a:spcBef>
        <a:spcAft>
          <a:spcPts val="1000"/>
        </a:spcAft>
        <a:buClr>
          <a:schemeClr val="tx1"/>
        </a:buClr>
        <a:buFont typeface="Wingdings" charset="0"/>
        <a:buChar char="§"/>
        <a:defRPr sz="1900" kern="1200">
          <a:solidFill>
            <a:srgbClr val="666666"/>
          </a:solidFill>
          <a:latin typeface="SapientCentroSlab-Light"/>
          <a:ea typeface="ＭＳ Ｐゴシック" charset="0"/>
          <a:cs typeface="SapientCentroSlab-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w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w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w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6.png"/><Relationship Id="rId7"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24.png"/><Relationship Id="rId4" Type="http://schemas.openxmlformats.org/officeDocument/2006/relationships/image" Target="../media/image25.wmf"/><Relationship Id="rId9"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0.jpeg"/><Relationship Id="rId4" Type="http://schemas.microsoft.com/office/2007/relationships/hdphoto" Target="../media/hdphoto1.wdp"/><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2548890"/>
            <a:ext cx="5425966" cy="1573530"/>
          </a:xfrm>
          <a:prstGeom prst="rect">
            <a:avLst/>
          </a:prstGeom>
        </p:spPr>
      </p:pic>
      <p:sp>
        <p:nvSpPr>
          <p:cNvPr id="2" name="Rectangle 1"/>
          <p:cNvSpPr/>
          <p:nvPr/>
        </p:nvSpPr>
        <p:spPr>
          <a:xfrm>
            <a:off x="352425" y="5715000"/>
            <a:ext cx="1438275" cy="7048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52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err="1" smtClean="0"/>
              <a:t>Hbase</a:t>
            </a:r>
            <a:r>
              <a:rPr lang="en-US" cap="all" dirty="0" smtClean="0"/>
              <a:t> – Columnar DB</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825785358"/>
              </p:ext>
            </p:extLst>
          </p:nvPr>
        </p:nvGraphicFramePr>
        <p:xfrm>
          <a:off x="742762" y="1828814"/>
          <a:ext cx="7948468" cy="4626006"/>
        </p:xfrm>
        <a:graphic>
          <a:graphicData uri="http://schemas.openxmlformats.org/drawingml/2006/table">
            <a:tbl>
              <a:tblPr firstRow="1" bandRow="1" bandCol="1">
                <a:tableStyleId>{5C22544A-7EE6-4342-B048-85BDC9FD1C3A}</a:tableStyleId>
              </a:tblPr>
              <a:tblGrid>
                <a:gridCol w="722588"/>
                <a:gridCol w="722588"/>
                <a:gridCol w="722588"/>
                <a:gridCol w="722588"/>
                <a:gridCol w="722588"/>
                <a:gridCol w="722588"/>
                <a:gridCol w="722588"/>
                <a:gridCol w="722588"/>
                <a:gridCol w="722588"/>
                <a:gridCol w="722588"/>
                <a:gridCol w="722588"/>
              </a:tblGrid>
              <a:tr h="917606">
                <a:tc>
                  <a:txBody>
                    <a:bodyPr/>
                    <a:lstStyle/>
                    <a:p>
                      <a:r>
                        <a:rPr lang="en-US" dirty="0" smtClean="0">
                          <a:latin typeface="Sapient Centro Slab" panose="02000503050000020004" pitchFamily="2" charset="0"/>
                        </a:rPr>
                        <a:t>Row Key</a:t>
                      </a:r>
                      <a:endParaRPr lang="en-US" dirty="0">
                        <a:latin typeface="Sapient Centro Slab" panose="02000503050000020004" pitchFamily="2" charset="0"/>
                      </a:endParaRPr>
                    </a:p>
                  </a:txBody>
                  <a:tcPr>
                    <a:lnR w="12700" cap="flat" cmpd="sng" algn="ctr">
                      <a:solidFill>
                        <a:schemeClr val="tx2">
                          <a:lumMod val="75000"/>
                        </a:schemeClr>
                      </a:solidFill>
                      <a:prstDash val="solid"/>
                      <a:round/>
                      <a:headEnd type="none" w="med" len="med"/>
                      <a:tailEnd type="none" w="med" len="med"/>
                    </a:lnR>
                  </a:tcPr>
                </a:tc>
                <a:tc>
                  <a:txBody>
                    <a:bodyPr/>
                    <a:lstStyle/>
                    <a:p>
                      <a:r>
                        <a:rPr lang="en-US" dirty="0" smtClean="0">
                          <a:solidFill>
                            <a:sysClr val="windowText" lastClr="000000"/>
                          </a:solidFill>
                          <a:latin typeface="Sapient Centro Slab" panose="02000503050000020004" pitchFamily="2" charset="0"/>
                        </a:rPr>
                        <a:t>Col_Qual1</a:t>
                      </a:r>
                      <a:endParaRPr lang="en-US" dirty="0">
                        <a:solidFill>
                          <a:sysClr val="windowText" lastClr="000000"/>
                        </a:solidFill>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Sapient Centro Slab" panose="02000503050000020004" pitchFamily="2" charset="0"/>
                        </a:rPr>
                        <a:t>Col_Qual2</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Sapient Centro Slab" panose="02000503050000020004" pitchFamily="2" charset="0"/>
                        </a:rPr>
                        <a:t>Col_Qual3</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Sapient Centro Slab" panose="02000503050000020004" pitchFamily="2" charset="0"/>
                        </a:rPr>
                        <a:t>Col_Qual4</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ysClr val="windowText" lastClr="000000"/>
                          </a:solidFill>
                          <a:latin typeface="Sapient Centro Slab" panose="02000503050000020004" pitchFamily="2" charset="0"/>
                        </a:rPr>
                        <a:t>Col_Qual5</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r>
                        <a:rPr lang="en-US" dirty="0" smtClean="0">
                          <a:latin typeface="Sapient Centro Slab" panose="02000503050000020004" pitchFamily="2" charset="0"/>
                        </a:rPr>
                        <a:t>Col_Qual1</a:t>
                      </a:r>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Col_Qual2</a:t>
                      </a: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Col_Qual3</a:t>
                      </a: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Col_Qual4</a:t>
                      </a: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Col_Qual5</a:t>
                      </a: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row1</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row10</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row2</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row3</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row4</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row5</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row6</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row7</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row8</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row9</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bl>
          </a:graphicData>
        </a:graphic>
      </p:graphicFrame>
      <p:sp>
        <p:nvSpPr>
          <p:cNvPr id="12" name="Rectangle 11"/>
          <p:cNvSpPr/>
          <p:nvPr/>
        </p:nvSpPr>
        <p:spPr>
          <a:xfrm>
            <a:off x="1473695" y="1245425"/>
            <a:ext cx="3595456" cy="5211945"/>
          </a:xfrm>
          <a:prstGeom prst="rect">
            <a:avLst/>
          </a:prstGeom>
          <a:solidFill>
            <a:schemeClr val="accent2">
              <a:alpha val="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Sapient Centro Slab" panose="02000503050000020004" pitchFamily="2" charset="0"/>
              </a:rPr>
              <a:t>Column Family 1</a:t>
            </a:r>
            <a:endParaRPr lang="en-US" dirty="0">
              <a:solidFill>
                <a:schemeClr val="tx1"/>
              </a:solidFill>
              <a:latin typeface="Sapient Centro Slab" panose="02000503050000020004" pitchFamily="2" charset="0"/>
            </a:endParaRPr>
          </a:p>
        </p:txBody>
      </p:sp>
      <p:sp>
        <p:nvSpPr>
          <p:cNvPr id="13" name="Rectangle 12"/>
          <p:cNvSpPr/>
          <p:nvPr/>
        </p:nvSpPr>
        <p:spPr>
          <a:xfrm>
            <a:off x="5095774" y="1242875"/>
            <a:ext cx="3595456" cy="5211945"/>
          </a:xfrm>
          <a:prstGeom prst="rect">
            <a:avLst/>
          </a:prstGeom>
          <a:solidFill>
            <a:schemeClr val="accent2">
              <a:alpha val="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Sapient Centro Slab" panose="02000503050000020004" pitchFamily="2" charset="0"/>
              </a:rPr>
              <a:t>Column Family </a:t>
            </a:r>
            <a:r>
              <a:rPr lang="en-US" dirty="0" smtClean="0">
                <a:solidFill>
                  <a:schemeClr val="tx1"/>
                </a:solidFill>
                <a:latin typeface="Sapient Centro Slab" panose="02000503050000020004" pitchFamily="2" charset="0"/>
              </a:rPr>
              <a:t>2</a:t>
            </a:r>
            <a:endParaRPr lang="en-US" dirty="0">
              <a:solidFill>
                <a:schemeClr val="tx1"/>
              </a:solidFill>
              <a:latin typeface="Sapient Centro Slab" panose="02000503050000020004" pitchFamily="2" charset="0"/>
            </a:endParaRPr>
          </a:p>
        </p:txBody>
      </p:sp>
      <p:cxnSp>
        <p:nvCxnSpPr>
          <p:cNvPr id="5" name="Straight Arrow Connector 4"/>
          <p:cNvCxnSpPr/>
          <p:nvPr/>
        </p:nvCxnSpPr>
        <p:spPr>
          <a:xfrm>
            <a:off x="493776" y="2778711"/>
            <a:ext cx="0" cy="33557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713390" y="1704513"/>
            <a:ext cx="302728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078027" y="1242875"/>
            <a:ext cx="3613203" cy="5211945"/>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dirty="0">
                <a:latin typeface="Sapient Centro Slab" panose="02000503050000020004" pitchFamily="2" charset="0"/>
              </a:rPr>
              <a:t>Column Family </a:t>
            </a:r>
            <a:r>
              <a:rPr lang="en-US" dirty="0" smtClean="0">
                <a:latin typeface="Sapient Centro Slab" panose="02000503050000020004" pitchFamily="2" charset="0"/>
              </a:rPr>
              <a:t>2</a:t>
            </a:r>
            <a:endParaRPr lang="en-US" dirty="0">
              <a:latin typeface="Sapient Centro Slab" panose="02000503050000020004" pitchFamily="2" charset="0"/>
            </a:endParaRPr>
          </a:p>
        </p:txBody>
      </p:sp>
      <p:sp>
        <p:nvSpPr>
          <p:cNvPr id="14"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318507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err="1" smtClean="0"/>
              <a:t>Hbase</a:t>
            </a:r>
            <a:r>
              <a:rPr lang="en-US" cap="all" dirty="0" smtClean="0"/>
              <a:t> – Columnar DB</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50018534"/>
              </p:ext>
            </p:extLst>
          </p:nvPr>
        </p:nvGraphicFramePr>
        <p:xfrm>
          <a:off x="742762" y="1828814"/>
          <a:ext cx="7948468" cy="4626006"/>
        </p:xfrm>
        <a:graphic>
          <a:graphicData uri="http://schemas.openxmlformats.org/drawingml/2006/table">
            <a:tbl>
              <a:tblPr firstRow="1" bandRow="1" bandCol="1">
                <a:tableStyleId>{5C22544A-7EE6-4342-B048-85BDC9FD1C3A}</a:tableStyleId>
              </a:tblPr>
              <a:tblGrid>
                <a:gridCol w="722588"/>
                <a:gridCol w="722588"/>
                <a:gridCol w="722588"/>
                <a:gridCol w="722588"/>
                <a:gridCol w="722588"/>
                <a:gridCol w="722588"/>
                <a:gridCol w="722588"/>
                <a:gridCol w="722588"/>
                <a:gridCol w="722588"/>
                <a:gridCol w="722588"/>
                <a:gridCol w="722588"/>
              </a:tblGrid>
              <a:tr h="917606">
                <a:tc>
                  <a:txBody>
                    <a:bodyPr/>
                    <a:lstStyle/>
                    <a:p>
                      <a:endParaRPr lang="en-US" dirty="0">
                        <a:latin typeface="Sapient Centro Slab" panose="02000503050000020004" pitchFamily="2" charset="0"/>
                      </a:endParaRPr>
                    </a:p>
                  </a:txBody>
                  <a:tcPr>
                    <a:lnR w="12700" cap="flat" cmpd="sng" algn="ctr">
                      <a:solidFill>
                        <a:schemeClr val="tx2">
                          <a:lumMod val="75000"/>
                        </a:schemeClr>
                      </a:solidFill>
                      <a:prstDash val="solid"/>
                      <a:round/>
                      <a:headEnd type="none" w="med" len="med"/>
                      <a:tailEnd type="none" w="med" len="med"/>
                    </a:lnR>
                  </a:tcPr>
                </a:tc>
                <a:tc>
                  <a:txBody>
                    <a:bodyPr/>
                    <a:lstStyle/>
                    <a:p>
                      <a:r>
                        <a:rPr lang="en-US" dirty="0" smtClean="0">
                          <a:solidFill>
                            <a:schemeClr val="tx1"/>
                          </a:solidFill>
                          <a:latin typeface="Sapient Centro Slab" panose="02000503050000020004" pitchFamily="2" charset="0"/>
                        </a:rPr>
                        <a:t>Col_Qual1</a:t>
                      </a:r>
                      <a:endParaRPr lang="en-US" dirty="0">
                        <a:solidFill>
                          <a:schemeClr val="tx1"/>
                        </a:solidFill>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Col_Qual2</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Col_Qual3</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Col_Qual4</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Col_Qual5</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r>
                        <a:rPr lang="en-US" dirty="0" smtClean="0">
                          <a:solidFill>
                            <a:schemeClr val="tx1"/>
                          </a:solidFill>
                          <a:latin typeface="Sapient Centro Slab" panose="02000503050000020004" pitchFamily="2" charset="0"/>
                        </a:rPr>
                        <a:t>Col_Qual1</a:t>
                      </a:r>
                      <a:endParaRPr lang="en-US" dirty="0">
                        <a:solidFill>
                          <a:schemeClr val="tx1"/>
                        </a:solidFill>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Col_Qual2</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Col_Qual3</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Col_Qual4</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Col_Qual5</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row1</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row10</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row2</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row3</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row4</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row5</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row6</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row7</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row8</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row9</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c>
                  <a:txBody>
                    <a:bodyPr/>
                    <a:lstStyle/>
                    <a:p>
                      <a:endParaRPr lang="en-US"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60000"/>
                            <a:lumOff val="40000"/>
                          </a:schemeClr>
                        </a:gs>
                        <a:gs pos="100000">
                          <a:schemeClr val="accent1">
                            <a:tint val="50000"/>
                            <a:shade val="100000"/>
                            <a:satMod val="350000"/>
                          </a:schemeClr>
                        </a:gs>
                      </a:gsLst>
                      <a:lin ang="16200000" scaled="0"/>
                    </a:gradFill>
                  </a:tcPr>
                </a:tc>
              </a:tr>
            </a:tbl>
          </a:graphicData>
        </a:graphic>
      </p:graphicFrame>
      <p:sp>
        <p:nvSpPr>
          <p:cNvPr id="12" name="Rectangle 11"/>
          <p:cNvSpPr/>
          <p:nvPr/>
        </p:nvSpPr>
        <p:spPr>
          <a:xfrm>
            <a:off x="1465517" y="1252891"/>
            <a:ext cx="3595456" cy="5211945"/>
          </a:xfrm>
          <a:prstGeom prst="rect">
            <a:avLst/>
          </a:prstGeom>
          <a:solidFill>
            <a:schemeClr val="accent2">
              <a:alpha val="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Sapient Centro Slab" panose="02000503050000020004" pitchFamily="2" charset="0"/>
              </a:rPr>
              <a:t>Column Family 1</a:t>
            </a:r>
            <a:endParaRPr lang="en-US" dirty="0">
              <a:solidFill>
                <a:schemeClr val="tx1"/>
              </a:solidFill>
              <a:latin typeface="Sapient Centro Slab" panose="02000503050000020004" pitchFamily="2" charset="0"/>
            </a:endParaRPr>
          </a:p>
        </p:txBody>
      </p:sp>
      <p:sp>
        <p:nvSpPr>
          <p:cNvPr id="13" name="Rectangle 12"/>
          <p:cNvSpPr/>
          <p:nvPr/>
        </p:nvSpPr>
        <p:spPr>
          <a:xfrm>
            <a:off x="5079079" y="1251928"/>
            <a:ext cx="3595456" cy="5211945"/>
          </a:xfrm>
          <a:prstGeom prst="rect">
            <a:avLst/>
          </a:prstGeom>
          <a:solidFill>
            <a:schemeClr val="accent2">
              <a:alpha val="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Sapient Centro Slab" panose="02000503050000020004" pitchFamily="2" charset="0"/>
              </a:rPr>
              <a:t>Column Family </a:t>
            </a:r>
            <a:r>
              <a:rPr lang="en-US" dirty="0" smtClean="0">
                <a:solidFill>
                  <a:schemeClr val="tx1"/>
                </a:solidFill>
                <a:latin typeface="Sapient Centro Slab" panose="02000503050000020004" pitchFamily="2" charset="0"/>
              </a:rPr>
              <a:t>2</a:t>
            </a:r>
            <a:endParaRPr lang="en-US" dirty="0">
              <a:solidFill>
                <a:schemeClr val="tx1"/>
              </a:solidFill>
              <a:latin typeface="Sapient Centro Slab" panose="02000503050000020004" pitchFamily="2" charset="0"/>
            </a:endParaRPr>
          </a:p>
        </p:txBody>
      </p:sp>
      <p:cxnSp>
        <p:nvCxnSpPr>
          <p:cNvPr id="5" name="Straight Arrow Connector 4"/>
          <p:cNvCxnSpPr/>
          <p:nvPr/>
        </p:nvCxnSpPr>
        <p:spPr>
          <a:xfrm>
            <a:off x="493776" y="2778711"/>
            <a:ext cx="0" cy="33557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713390" y="1704513"/>
            <a:ext cx="302728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221549" y="1670482"/>
            <a:ext cx="302728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7492688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err="1"/>
              <a:t>Hbase</a:t>
            </a:r>
            <a:r>
              <a:rPr lang="en-US" cap="all" dirty="0"/>
              <a:t> – Columnar DB</a:t>
            </a:r>
            <a:endParaRPr lang="en-US" dirty="0"/>
          </a:p>
        </p:txBody>
      </p:sp>
      <p:sp>
        <p:nvSpPr>
          <p:cNvPr id="4"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pic>
        <p:nvPicPr>
          <p:cNvPr id="20482" name="Picture 2" descr="http://kiji.org/wp-content/uploads/2013/02/Simplifying-HBase-Schema-Development-with-KijiSchema-Eliminating-Hotspot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4" y="1756832"/>
            <a:ext cx="8705499" cy="22690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83256" y="6260068"/>
            <a:ext cx="6617517" cy="261610"/>
          </a:xfrm>
          <a:prstGeom prst="rect">
            <a:avLst/>
          </a:prstGeom>
          <a:noFill/>
        </p:spPr>
        <p:txBody>
          <a:bodyPr wrap="none" rtlCol="0">
            <a:spAutoFit/>
          </a:bodyPr>
          <a:lstStyle/>
          <a:p>
            <a:pPr algn="r"/>
            <a:r>
              <a:rPr lang="en-US" sz="1100" dirty="0" smtClean="0">
                <a:latin typeface="Sapient Centro Slab" panose="02000503050000020004" pitchFamily="2" charset="0"/>
              </a:rPr>
              <a:t>Courtesy - http</a:t>
            </a:r>
            <a:r>
              <a:rPr lang="en-US" sz="1100" dirty="0">
                <a:latin typeface="Sapient Centro Slab" panose="02000503050000020004" pitchFamily="2" charset="0"/>
              </a:rPr>
              <a:t>://kiji.org/simplifying-hbase-schema-development-with-kijischema-eliminating-hotspots/</a:t>
            </a:r>
          </a:p>
        </p:txBody>
      </p:sp>
    </p:spTree>
    <p:extLst>
      <p:ext uri="{BB962C8B-B14F-4D97-AF65-F5344CB8AC3E}">
        <p14:creationId xmlns:p14="http://schemas.microsoft.com/office/powerpoint/2010/main" val="3663233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err="1" smtClean="0"/>
              <a:t>Hbase</a:t>
            </a:r>
            <a:r>
              <a:rPr lang="en-US" cap="all" dirty="0" smtClean="0"/>
              <a:t> – Designing Schema</a:t>
            </a:r>
            <a:endParaRPr lang="en-US" dirty="0"/>
          </a:p>
        </p:txBody>
      </p:sp>
      <p:sp>
        <p:nvSpPr>
          <p:cNvPr id="3" name="Text Placeholder 2"/>
          <p:cNvSpPr>
            <a:spLocks noGrp="1"/>
          </p:cNvSpPr>
          <p:nvPr>
            <p:ph type="body" sz="quarter" idx="10"/>
          </p:nvPr>
        </p:nvSpPr>
        <p:spPr/>
        <p:txBody>
          <a:bodyPr/>
          <a:lstStyle/>
          <a:p>
            <a:r>
              <a:rPr lang="en-US" dirty="0" smtClean="0"/>
              <a:t>Avoid </a:t>
            </a:r>
            <a:r>
              <a:rPr lang="en-US" dirty="0" err="1" smtClean="0"/>
              <a:t>hotspotting</a:t>
            </a:r>
            <a:endParaRPr lang="en-US" dirty="0" smtClean="0"/>
          </a:p>
          <a:p>
            <a:r>
              <a:rPr lang="en-US" dirty="0" smtClean="0"/>
              <a:t>Row keys should be as small as possible</a:t>
            </a:r>
          </a:p>
          <a:p>
            <a:r>
              <a:rPr lang="en-US" dirty="0" smtClean="0"/>
              <a:t>Avoid using too many column families</a:t>
            </a:r>
            <a:endParaRPr lang="en-US" dirty="0"/>
          </a:p>
        </p:txBody>
      </p:sp>
      <p:sp>
        <p:nvSpPr>
          <p:cNvPr id="4"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1571480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Channels API – </a:t>
            </a:r>
            <a:r>
              <a:rPr lang="en-US" cap="all" dirty="0" err="1" smtClean="0"/>
              <a:t>Hbase</a:t>
            </a:r>
            <a:r>
              <a:rPr lang="en-US" cap="all" dirty="0" smtClean="0"/>
              <a:t> Schema 1</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12296354"/>
              </p:ext>
            </p:extLst>
          </p:nvPr>
        </p:nvGraphicFramePr>
        <p:xfrm>
          <a:off x="151808" y="2102769"/>
          <a:ext cx="8859027" cy="736600"/>
        </p:xfrm>
        <a:graphic>
          <a:graphicData uri="http://schemas.openxmlformats.org/drawingml/2006/table">
            <a:tbl>
              <a:tblPr firstRow="1" bandRow="1">
                <a:tableStyleId>{3B4B98B0-60AC-42C2-AFA5-B58CD77FA1E5}</a:tableStyleId>
              </a:tblPr>
              <a:tblGrid>
                <a:gridCol w="5809199"/>
                <a:gridCol w="3049828"/>
              </a:tblGrid>
              <a:tr h="132080">
                <a:tc rowSpan="2">
                  <a:txBody>
                    <a:bodyPr/>
                    <a:lstStyle/>
                    <a:p>
                      <a:pPr algn="ctr"/>
                      <a:r>
                        <a:rPr lang="en-US" dirty="0" smtClean="0">
                          <a:latin typeface="Sapient Centro Slab" panose="02000503050000020004" pitchFamily="2" charset="0"/>
                        </a:rPr>
                        <a:t>id + timestamp</a:t>
                      </a:r>
                      <a:endParaRPr lang="en-US" dirty="0">
                        <a:latin typeface="Sapient Centro Slab" panose="02000503050000020004" pitchFamily="2" charset="0"/>
                      </a:endParaRPr>
                    </a:p>
                  </a:txBody>
                  <a:tcPr anchor="ctr">
                    <a:solidFill>
                      <a:schemeClr val="bg1">
                        <a:lumMod val="85000"/>
                      </a:schemeClr>
                    </a:solidFill>
                  </a:tcPr>
                </a:tc>
                <a:tc>
                  <a:txBody>
                    <a:bodyPr/>
                    <a:lstStyle/>
                    <a:p>
                      <a:pPr algn="ctr"/>
                      <a:r>
                        <a:rPr lang="en-US" dirty="0" smtClean="0">
                          <a:latin typeface="Sapient Centro Slab" panose="02000503050000020004" pitchFamily="2" charset="0"/>
                        </a:rPr>
                        <a:t>data</a:t>
                      </a:r>
                      <a:endParaRPr lang="en-US" dirty="0">
                        <a:latin typeface="Sapient Centro Slab" panose="02000503050000020004" pitchFamily="2" charset="0"/>
                      </a:endParaRPr>
                    </a:p>
                  </a:txBody>
                  <a:tcPr/>
                </a:tc>
              </a:tr>
              <a:tr h="370840">
                <a:tc vMerge="1">
                  <a:txBody>
                    <a:bodyPr/>
                    <a:lstStyle/>
                    <a:p>
                      <a:pPr algn="ctr"/>
                      <a:endParaRPr lang="en-US" dirty="0"/>
                    </a:p>
                  </a:txBody>
                  <a:tcPr>
                    <a:solidFill>
                      <a:schemeClr val="bg1">
                        <a:lumMod val="85000"/>
                      </a:schemeClr>
                    </a:solidFill>
                  </a:tcPr>
                </a:tc>
                <a:tc>
                  <a:txBody>
                    <a:bodyPr/>
                    <a:lstStyle/>
                    <a:p>
                      <a:pPr algn="ctr"/>
                      <a:r>
                        <a:rPr lang="en-US" dirty="0" smtClean="0">
                          <a:latin typeface="Sapient Centro Slab" panose="02000503050000020004" pitchFamily="2" charset="0"/>
                        </a:rPr>
                        <a:t>Serialized </a:t>
                      </a:r>
                      <a:r>
                        <a:rPr lang="en-US" dirty="0" smtClean="0">
                          <a:latin typeface="Sapient Centro Slab" panose="02000503050000020004" pitchFamily="2" charset="0"/>
                        </a:rPr>
                        <a:t>channel data</a:t>
                      </a:r>
                      <a:endParaRPr lang="en-US" dirty="0">
                        <a:latin typeface="Sapient Centro Slab" panose="02000503050000020004" pitchFamily="2" charset="0"/>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92448490"/>
              </p:ext>
            </p:extLst>
          </p:nvPr>
        </p:nvGraphicFramePr>
        <p:xfrm>
          <a:off x="990008" y="3486330"/>
          <a:ext cx="6038875" cy="1005840"/>
        </p:xfrm>
        <a:graphic>
          <a:graphicData uri="http://schemas.openxmlformats.org/drawingml/2006/table">
            <a:tbl>
              <a:tblPr firstRow="1" bandRow="1">
                <a:tableStyleId>{3B4B98B0-60AC-42C2-AFA5-B58CD77FA1E5}</a:tableStyleId>
              </a:tblPr>
              <a:tblGrid>
                <a:gridCol w="4305980"/>
                <a:gridCol w="1732895"/>
              </a:tblGrid>
              <a:tr h="132080">
                <a:tc rowSpan="2">
                  <a:txBody>
                    <a:bodyPr/>
                    <a:lstStyle/>
                    <a:p>
                      <a:pPr algn="l"/>
                      <a:r>
                        <a:rPr lang="en-US" b="0" dirty="0" err="1" smtClean="0">
                          <a:latin typeface="Sapient Centro Slab" panose="02000503050000020004" pitchFamily="2" charset="0"/>
                        </a:rPr>
                        <a:t>testId</a:t>
                      </a:r>
                      <a:r>
                        <a:rPr lang="en-US" b="0" dirty="0" smtClean="0">
                          <a:latin typeface="Sapient Centro Slab" panose="02000503050000020004" pitchFamily="2" charset="0"/>
                        </a:rPr>
                        <a:t> + </a:t>
                      </a:r>
                      <a:r>
                        <a:rPr lang="en-US" sz="1800" b="0" i="0" kern="1200" dirty="0" smtClean="0">
                          <a:solidFill>
                            <a:schemeClr val="tx1"/>
                          </a:solidFill>
                          <a:effectLst/>
                          <a:latin typeface="+mn-lt"/>
                          <a:ea typeface="+mn-ea"/>
                          <a:cs typeface="+mn-cs"/>
                        </a:rPr>
                        <a:t>1407859200000</a:t>
                      </a:r>
                      <a:endParaRPr lang="en-US" b="0" dirty="0">
                        <a:latin typeface="Sapient Centro Slab" panose="02000503050000020004" pitchFamily="2" charset="0"/>
                      </a:endParaRPr>
                    </a:p>
                  </a:txBody>
                  <a:tcPr anchor="ctr">
                    <a:solidFill>
                      <a:schemeClr val="bg1">
                        <a:lumMod val="85000"/>
                      </a:schemeClr>
                    </a:solidFill>
                  </a:tcPr>
                </a:tc>
                <a:tc>
                  <a:txBody>
                    <a:bodyPr/>
                    <a:lstStyle/>
                    <a:p>
                      <a:pPr algn="ctr"/>
                      <a:r>
                        <a:rPr lang="en-US" sz="1800" b="0" i="0" kern="1200" dirty="0" smtClean="0">
                          <a:solidFill>
                            <a:schemeClr val="tx1"/>
                          </a:solidFill>
                          <a:effectLst/>
                          <a:latin typeface="+mn-lt"/>
                          <a:ea typeface="+mn-ea"/>
                          <a:cs typeface="+mn-cs"/>
                        </a:rPr>
                        <a:t>data</a:t>
                      </a:r>
                      <a:endParaRPr lang="en-US" dirty="0">
                        <a:latin typeface="Sapient Centro Slab" panose="02000503050000020004" pitchFamily="2" charset="0"/>
                      </a:endParaRPr>
                    </a:p>
                  </a:txBody>
                  <a:tcPr/>
                </a:tc>
              </a:tr>
              <a:tr h="370840">
                <a:tc vMerge="1">
                  <a:txBody>
                    <a:bodyPr/>
                    <a:lstStyle/>
                    <a:p>
                      <a:pPr algn="ctr"/>
                      <a:endParaRPr lang="en-US" dirty="0"/>
                    </a:p>
                  </a:txBody>
                  <a:tcPr>
                    <a:solidFill>
                      <a:schemeClr val="bg1">
                        <a:lumMod val="85000"/>
                      </a:schemeClr>
                    </a:solidFill>
                  </a:tcPr>
                </a:tc>
                <a:tc>
                  <a:txBody>
                    <a:bodyPr/>
                    <a:lstStyle/>
                    <a:p>
                      <a:pPr algn="ctr"/>
                      <a:r>
                        <a:rPr lang="en-US" dirty="0" smtClean="0">
                          <a:latin typeface="Sapient Centro Slab" panose="02000503050000020004" pitchFamily="2" charset="0"/>
                        </a:rPr>
                        <a:t>Serialized channel data</a:t>
                      </a:r>
                      <a:endParaRPr lang="en-US" dirty="0">
                        <a:latin typeface="Sapient Centro Slab" panose="02000503050000020004" pitchFamily="2" charset="0"/>
                      </a:endParaRPr>
                    </a:p>
                  </a:txBody>
                  <a:tcPr/>
                </a:tc>
              </a:tr>
            </a:tbl>
          </a:graphicData>
        </a:graphic>
      </p:graphicFrame>
      <p:sp>
        <p:nvSpPr>
          <p:cNvPr id="8"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683471726"/>
              </p:ext>
            </p:extLst>
          </p:nvPr>
        </p:nvGraphicFramePr>
        <p:xfrm>
          <a:off x="990008" y="4489630"/>
          <a:ext cx="6038875" cy="1376680"/>
        </p:xfrm>
        <a:graphic>
          <a:graphicData uri="http://schemas.openxmlformats.org/drawingml/2006/table">
            <a:tbl>
              <a:tblPr firstRow="1" bandRow="1">
                <a:tableStyleId>{3B4B98B0-60AC-42C2-AFA5-B58CD77FA1E5}</a:tableStyleId>
              </a:tblPr>
              <a:tblGrid>
                <a:gridCol w="4305980"/>
                <a:gridCol w="1732895"/>
              </a:tblGrid>
              <a:tr h="132080">
                <a:tc rowSpan="2">
                  <a:txBody>
                    <a:bodyPr/>
                    <a:lstStyle/>
                    <a:p>
                      <a:pPr algn="l"/>
                      <a:r>
                        <a:rPr lang="en-US" b="0" dirty="0" err="1" smtClean="0">
                          <a:latin typeface="Sapient Centro Slab" panose="02000503050000020004" pitchFamily="2" charset="0"/>
                        </a:rPr>
                        <a:t>testId</a:t>
                      </a:r>
                      <a:r>
                        <a:rPr lang="en-US" b="0" dirty="0" smtClean="0">
                          <a:latin typeface="Sapient Centro Slab" panose="02000503050000020004" pitchFamily="2" charset="0"/>
                        </a:rPr>
                        <a:t> + </a:t>
                      </a:r>
                      <a:r>
                        <a:rPr lang="en-US" sz="1800" b="0" i="0" kern="1200" dirty="0" smtClean="0">
                          <a:solidFill>
                            <a:schemeClr val="tx1"/>
                          </a:solidFill>
                          <a:effectLst/>
                          <a:latin typeface="+mn-lt"/>
                          <a:ea typeface="+mn-ea"/>
                          <a:cs typeface="+mn-cs"/>
                        </a:rPr>
                        <a:t>1407859200001</a:t>
                      </a:r>
                      <a:endParaRPr lang="en-US" b="0" dirty="0">
                        <a:latin typeface="Sapient Centro Slab" panose="02000503050000020004" pitchFamily="2" charset="0"/>
                      </a:endParaRPr>
                    </a:p>
                  </a:txBody>
                  <a:tcPr anchor="ctr">
                    <a:solidFill>
                      <a:schemeClr val="bg1">
                        <a:lumMod val="85000"/>
                      </a:schemeClr>
                    </a:solidFill>
                  </a:tcPr>
                </a:tc>
                <a:tc>
                  <a:txBody>
                    <a:bodyPr/>
                    <a:lstStyle/>
                    <a:p>
                      <a:pPr algn="ctr"/>
                      <a:r>
                        <a:rPr lang="en-US" sz="1800" b="0" i="0" kern="1200" dirty="0" smtClean="0">
                          <a:solidFill>
                            <a:schemeClr val="tx1"/>
                          </a:solidFill>
                          <a:effectLst/>
                          <a:latin typeface="+mn-lt"/>
                          <a:ea typeface="+mn-ea"/>
                          <a:cs typeface="+mn-cs"/>
                        </a:rPr>
                        <a:t>data</a:t>
                      </a:r>
                      <a:endParaRPr lang="en-US" dirty="0">
                        <a:latin typeface="Sapient Centro Slab" panose="02000503050000020004" pitchFamily="2" charset="0"/>
                      </a:endParaRPr>
                    </a:p>
                  </a:txBody>
                  <a:tcPr/>
                </a:tc>
              </a:tr>
              <a:tr h="370840">
                <a:tc vMerge="1">
                  <a:txBody>
                    <a:bodyPr/>
                    <a:lstStyle/>
                    <a:p>
                      <a:pPr algn="ctr"/>
                      <a:endParaRPr lang="en-US" dirty="0"/>
                    </a:p>
                  </a:txBody>
                  <a:tcPr>
                    <a:solidFill>
                      <a:schemeClr val="bg1">
                        <a:lumMod val="85000"/>
                      </a:schemeClr>
                    </a:solidFill>
                  </a:tcPr>
                </a:tc>
                <a:tc>
                  <a:txBody>
                    <a:bodyPr/>
                    <a:lstStyle/>
                    <a:p>
                      <a:pPr algn="ctr"/>
                      <a:r>
                        <a:rPr lang="en-US" dirty="0" smtClean="0">
                          <a:latin typeface="Sapient Centro Slab" panose="02000503050000020004" pitchFamily="2" charset="0"/>
                        </a:rPr>
                        <a:t>Serialized channel data</a:t>
                      </a:r>
                      <a:endParaRPr lang="en-US" dirty="0">
                        <a:latin typeface="Sapient Centro Slab" panose="02000503050000020004" pitchFamily="2" charset="0"/>
                      </a:endParaRPr>
                    </a:p>
                  </a:txBody>
                  <a:tcPr/>
                </a:tc>
              </a:tr>
              <a:tr h="370840">
                <a:tc>
                  <a:txBody>
                    <a:bodyPr/>
                    <a:lstStyle/>
                    <a:p>
                      <a:pPr algn="l"/>
                      <a:r>
                        <a:rPr lang="en-US" b="0" dirty="0" smtClean="0">
                          <a:latin typeface="Sapient Centro Slab" panose="02000503050000020004" pitchFamily="2" charset="0"/>
                        </a:rPr>
                        <a:t>…</a:t>
                      </a:r>
                      <a:endParaRPr lang="en-US" b="0" dirty="0">
                        <a:latin typeface="Sapient Centro Slab" panose="02000503050000020004" pitchFamily="2" charset="0"/>
                      </a:endParaRPr>
                    </a:p>
                  </a:txBody>
                  <a:tcPr anchor="ctr">
                    <a:solidFill>
                      <a:schemeClr val="bg1">
                        <a:lumMod val="85000"/>
                      </a:schemeClr>
                    </a:solidFill>
                  </a:tcPr>
                </a:tc>
                <a:tc>
                  <a:txBody>
                    <a:bodyPr/>
                    <a:lstStyle/>
                    <a:p>
                      <a:pPr algn="ctr"/>
                      <a:endParaRPr lang="en-US" dirty="0">
                        <a:latin typeface="Sapient Centro Slab" panose="02000503050000020004" pitchFamily="2" charset="0"/>
                      </a:endParaRPr>
                    </a:p>
                  </a:txBody>
                  <a:tcPr/>
                </a:tc>
              </a:tr>
            </a:tbl>
          </a:graphicData>
        </a:graphic>
      </p:graphicFrame>
    </p:spTree>
    <p:extLst>
      <p:ext uri="{BB962C8B-B14F-4D97-AF65-F5344CB8AC3E}">
        <p14:creationId xmlns:p14="http://schemas.microsoft.com/office/powerpoint/2010/main" val="189226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Channels API – </a:t>
            </a:r>
            <a:r>
              <a:rPr lang="en-US" cap="all" dirty="0" err="1" smtClean="0"/>
              <a:t>Hbase</a:t>
            </a:r>
            <a:r>
              <a:rPr lang="en-US" cap="all" dirty="0" smtClean="0"/>
              <a:t> Schema Final</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4200339"/>
              </p:ext>
            </p:extLst>
          </p:nvPr>
        </p:nvGraphicFramePr>
        <p:xfrm>
          <a:off x="151808" y="2102769"/>
          <a:ext cx="8859027" cy="1010920"/>
        </p:xfrm>
        <a:graphic>
          <a:graphicData uri="http://schemas.openxmlformats.org/drawingml/2006/table">
            <a:tbl>
              <a:tblPr firstRow="1" bandRow="1">
                <a:tableStyleId>{3B4B98B0-60AC-42C2-AFA5-B58CD77FA1E5}</a:tableStyleId>
              </a:tblPr>
              <a:tblGrid>
                <a:gridCol w="5809199"/>
                <a:gridCol w="3049828"/>
              </a:tblGrid>
              <a:tr h="132080">
                <a:tc rowSpan="2">
                  <a:txBody>
                    <a:bodyPr/>
                    <a:lstStyle/>
                    <a:p>
                      <a:pPr algn="ctr"/>
                      <a:r>
                        <a:rPr lang="en-US" dirty="0" smtClean="0">
                          <a:latin typeface="Sapient Centro Slab" panose="02000503050000020004" pitchFamily="2" charset="0"/>
                        </a:rPr>
                        <a:t>Hash(id + day</a:t>
                      </a:r>
                      <a:r>
                        <a:rPr lang="en-US" dirty="0" smtClean="0">
                          <a:latin typeface="Sapient Centro Slab" panose="02000503050000020004" pitchFamily="2" charset="0"/>
                        </a:rPr>
                        <a:t>)+boxed(id)+bucketed(timestamp</a:t>
                      </a:r>
                      <a:r>
                        <a:rPr lang="en-US" dirty="0" smtClean="0">
                          <a:latin typeface="Sapient Centro Slab" panose="02000503050000020004" pitchFamily="2" charset="0"/>
                        </a:rPr>
                        <a:t>)</a:t>
                      </a:r>
                      <a:endParaRPr lang="en-US" dirty="0">
                        <a:latin typeface="Sapient Centro Slab" panose="02000503050000020004" pitchFamily="2" charset="0"/>
                      </a:endParaRPr>
                    </a:p>
                  </a:txBody>
                  <a:tcPr anchor="ctr">
                    <a:solidFill>
                      <a:schemeClr val="bg1">
                        <a:lumMod val="85000"/>
                      </a:schemeClr>
                    </a:solidFill>
                  </a:tcPr>
                </a:tc>
                <a:tc>
                  <a:txBody>
                    <a:bodyPr/>
                    <a:lstStyle/>
                    <a:p>
                      <a:pPr algn="ctr"/>
                      <a:r>
                        <a:rPr lang="en-US" dirty="0" smtClean="0">
                          <a:latin typeface="Sapient Centro Slab" panose="02000503050000020004" pitchFamily="2" charset="0"/>
                        </a:rPr>
                        <a:t>timestamp -</a:t>
                      </a:r>
                      <a:r>
                        <a:rPr lang="en-US" dirty="0" smtClean="0">
                          <a:latin typeface="Sapient Centro Slab" panose="02000503050000020004" pitchFamily="2" charset="0"/>
                        </a:rPr>
                        <a:t>bucketed(timestamp)</a:t>
                      </a:r>
                      <a:endParaRPr lang="en-US" dirty="0">
                        <a:latin typeface="Sapient Centro Slab" panose="02000503050000020004" pitchFamily="2" charset="0"/>
                      </a:endParaRPr>
                    </a:p>
                  </a:txBody>
                  <a:tcPr/>
                </a:tc>
              </a:tr>
              <a:tr h="370840">
                <a:tc vMerge="1">
                  <a:txBody>
                    <a:bodyPr/>
                    <a:lstStyle/>
                    <a:p>
                      <a:pPr algn="ctr"/>
                      <a:endParaRPr lang="en-US" dirty="0"/>
                    </a:p>
                  </a:txBody>
                  <a:tcPr>
                    <a:solidFill>
                      <a:schemeClr val="bg1">
                        <a:lumMod val="85000"/>
                      </a:schemeClr>
                    </a:solidFill>
                  </a:tcPr>
                </a:tc>
                <a:tc>
                  <a:txBody>
                    <a:bodyPr/>
                    <a:lstStyle/>
                    <a:p>
                      <a:pPr algn="ctr"/>
                      <a:r>
                        <a:rPr lang="en-US" dirty="0" smtClean="0">
                          <a:latin typeface="Sapient Centro Slab" panose="02000503050000020004" pitchFamily="2" charset="0"/>
                        </a:rPr>
                        <a:t>Serialized </a:t>
                      </a:r>
                      <a:r>
                        <a:rPr lang="en-US" dirty="0" smtClean="0">
                          <a:latin typeface="Sapient Centro Slab" panose="02000503050000020004" pitchFamily="2" charset="0"/>
                        </a:rPr>
                        <a:t>channel data</a:t>
                      </a:r>
                      <a:endParaRPr lang="en-US" dirty="0">
                        <a:latin typeface="Sapient Centro Slab" panose="02000503050000020004" pitchFamily="2" charset="0"/>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6592441"/>
              </p:ext>
            </p:extLst>
          </p:nvPr>
        </p:nvGraphicFramePr>
        <p:xfrm>
          <a:off x="151808" y="4464230"/>
          <a:ext cx="8716984" cy="1005840"/>
        </p:xfrm>
        <a:graphic>
          <a:graphicData uri="http://schemas.openxmlformats.org/drawingml/2006/table">
            <a:tbl>
              <a:tblPr firstRow="1" bandRow="1">
                <a:tableStyleId>{3B4B98B0-60AC-42C2-AFA5-B58CD77FA1E5}</a:tableStyleId>
              </a:tblPr>
              <a:tblGrid>
                <a:gridCol w="4305980"/>
                <a:gridCol w="1732895"/>
                <a:gridCol w="1732895"/>
                <a:gridCol w="945214"/>
              </a:tblGrid>
              <a:tr h="132080">
                <a:tc rowSpan="2">
                  <a:txBody>
                    <a:bodyPr/>
                    <a:lstStyle/>
                    <a:p>
                      <a:pPr algn="l"/>
                      <a:r>
                        <a:rPr lang="en-US" b="0" dirty="0" smtClean="0">
                          <a:latin typeface="Sapient Centro Slab" panose="02000503050000020004" pitchFamily="2" charset="0"/>
                        </a:rPr>
                        <a:t>Hash(</a:t>
                      </a:r>
                      <a:r>
                        <a:rPr lang="en-US" b="0" dirty="0" err="1" smtClean="0">
                          <a:latin typeface="Sapient Centro Slab" panose="02000503050000020004" pitchFamily="2" charset="0"/>
                        </a:rPr>
                        <a:t>testId</a:t>
                      </a:r>
                      <a:r>
                        <a:rPr lang="en-US" b="0" dirty="0" smtClean="0">
                          <a:latin typeface="Sapient Centro Slab" panose="02000503050000020004" pitchFamily="2" charset="0"/>
                        </a:rPr>
                        <a:t> + </a:t>
                      </a:r>
                      <a:r>
                        <a:rPr lang="en-US" b="0" dirty="0" smtClean="0">
                          <a:latin typeface="Sapient Centro Slab" panose="02000503050000020004" pitchFamily="2" charset="0"/>
                        </a:rPr>
                        <a:t>12) + testId0000 + </a:t>
                      </a:r>
                      <a:r>
                        <a:rPr lang="en-US" sz="1800" b="0" i="0" kern="1200" dirty="0" smtClean="0">
                          <a:solidFill>
                            <a:schemeClr val="tx1"/>
                          </a:solidFill>
                          <a:effectLst/>
                          <a:latin typeface="+mn-lt"/>
                          <a:ea typeface="+mn-ea"/>
                          <a:cs typeface="+mn-cs"/>
                        </a:rPr>
                        <a:t>1407859200000</a:t>
                      </a:r>
                      <a:endParaRPr lang="en-US" b="0" dirty="0">
                        <a:latin typeface="Sapient Centro Slab" panose="02000503050000020004" pitchFamily="2" charset="0"/>
                      </a:endParaRPr>
                    </a:p>
                  </a:txBody>
                  <a:tcPr anchor="ctr">
                    <a:solidFill>
                      <a:schemeClr val="bg1">
                        <a:lumMod val="85000"/>
                      </a:schemeClr>
                    </a:solidFill>
                  </a:tcPr>
                </a:tc>
                <a:tc>
                  <a:txBody>
                    <a:bodyPr/>
                    <a:lstStyle/>
                    <a:p>
                      <a:pPr algn="ctr"/>
                      <a:r>
                        <a:rPr lang="en-US" dirty="0" smtClean="0">
                          <a:latin typeface="Sapient Centro Slab" panose="02000503050000020004" pitchFamily="2" charset="0"/>
                        </a:rPr>
                        <a:t>00000</a:t>
                      </a:r>
                      <a:endParaRPr lang="en-US" dirty="0">
                        <a:latin typeface="Sapient Centro Slab" panose="02000503050000020004" pitchFamily="2" charset="0"/>
                      </a:endParaRPr>
                    </a:p>
                  </a:txBody>
                  <a:tcPr/>
                </a:tc>
                <a:tc>
                  <a:txBody>
                    <a:bodyPr/>
                    <a:lstStyle/>
                    <a:p>
                      <a:pPr algn="ctr"/>
                      <a:r>
                        <a:rPr lang="en-US" dirty="0" smtClean="0">
                          <a:latin typeface="Sapient Centro Slab" panose="02000503050000020004" pitchFamily="2" charset="0"/>
                        </a:rPr>
                        <a:t>00001</a:t>
                      </a:r>
                      <a:endParaRPr lang="en-US" dirty="0">
                        <a:latin typeface="Sapient Centro Slab" panose="02000503050000020004" pitchFamily="2" charset="0"/>
                      </a:endParaRPr>
                    </a:p>
                  </a:txBody>
                  <a:tcPr/>
                </a:tc>
                <a:tc>
                  <a:txBody>
                    <a:bodyPr/>
                    <a:lstStyle/>
                    <a:p>
                      <a:pPr algn="ctr"/>
                      <a:r>
                        <a:rPr lang="en-US" dirty="0" smtClean="0">
                          <a:latin typeface="Sapient Centro Slab" panose="02000503050000020004" pitchFamily="2" charset="0"/>
                        </a:rPr>
                        <a:t>…</a:t>
                      </a:r>
                      <a:endParaRPr lang="en-US" dirty="0">
                        <a:latin typeface="Sapient Centro Slab" panose="02000503050000020004" pitchFamily="2" charset="0"/>
                      </a:endParaRPr>
                    </a:p>
                  </a:txBody>
                  <a:tcPr/>
                </a:tc>
              </a:tr>
              <a:tr h="370840">
                <a:tc vMerge="1">
                  <a:txBody>
                    <a:bodyPr/>
                    <a:lstStyle/>
                    <a:p>
                      <a:pPr algn="ctr"/>
                      <a:endParaRPr lang="en-US" dirty="0"/>
                    </a:p>
                  </a:txBody>
                  <a:tcPr>
                    <a:solidFill>
                      <a:schemeClr val="bg1">
                        <a:lumMod val="85000"/>
                      </a:schemeClr>
                    </a:solidFill>
                  </a:tcPr>
                </a:tc>
                <a:tc>
                  <a:txBody>
                    <a:bodyPr/>
                    <a:lstStyle/>
                    <a:p>
                      <a:pPr algn="ctr"/>
                      <a:r>
                        <a:rPr lang="en-US" dirty="0" smtClean="0">
                          <a:latin typeface="Sapient Centro Slab" panose="02000503050000020004" pitchFamily="2" charset="0"/>
                        </a:rPr>
                        <a:t>Serialized </a:t>
                      </a:r>
                      <a:r>
                        <a:rPr lang="en-US" dirty="0" smtClean="0">
                          <a:latin typeface="Sapient Centro Slab" panose="02000503050000020004" pitchFamily="2" charset="0"/>
                        </a:rPr>
                        <a:t>channel data</a:t>
                      </a:r>
                      <a:endParaRPr lang="en-US" dirty="0">
                        <a:latin typeface="Sapient Centro Slab" panose="02000503050000020004" pitchFamily="2" charset="0"/>
                      </a:endParaRPr>
                    </a:p>
                  </a:txBody>
                  <a:tcPr/>
                </a:tc>
                <a:tc>
                  <a:txBody>
                    <a:bodyPr/>
                    <a:lstStyle/>
                    <a:p>
                      <a:pPr marL="0" marR="0" indent="0" algn="ctr" defTabSz="1305662"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Serialized </a:t>
                      </a:r>
                      <a:r>
                        <a:rPr lang="en-US" dirty="0" smtClean="0">
                          <a:latin typeface="Sapient Centro Slab" panose="02000503050000020004" pitchFamily="2" charset="0"/>
                        </a:rPr>
                        <a:t>channel data</a:t>
                      </a:r>
                      <a:endParaRPr lang="en-US" dirty="0" smtClean="0">
                        <a:latin typeface="Sapient Centro Slab" panose="02000503050000020004" pitchFamily="2" charset="0"/>
                      </a:endParaRPr>
                    </a:p>
                  </a:txBody>
                  <a:tcPr/>
                </a:tc>
                <a:tc>
                  <a:txBody>
                    <a:bodyPr/>
                    <a:lstStyle/>
                    <a:p>
                      <a:pPr marL="0" marR="0" indent="0" algn="ctr" defTabSz="1305662"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a:t>
                      </a:r>
                    </a:p>
                  </a:txBody>
                  <a:tcPr/>
                </a:tc>
              </a:tr>
            </a:tbl>
          </a:graphicData>
        </a:graphic>
      </p:graphicFrame>
      <p:sp>
        <p:nvSpPr>
          <p:cNvPr id="5" name="TextBox 4"/>
          <p:cNvSpPr txBox="1"/>
          <p:nvPr/>
        </p:nvSpPr>
        <p:spPr>
          <a:xfrm>
            <a:off x="151808" y="3862020"/>
            <a:ext cx="9116479" cy="461665"/>
          </a:xfrm>
          <a:prstGeom prst="rect">
            <a:avLst/>
          </a:prstGeom>
          <a:noFill/>
        </p:spPr>
        <p:txBody>
          <a:bodyPr wrap="square" rtlCol="0">
            <a:spAutoFit/>
          </a:bodyPr>
          <a:lstStyle/>
          <a:p>
            <a:r>
              <a:rPr lang="en-US" sz="2400" dirty="0" smtClean="0">
                <a:latin typeface="Sapient Centro Slab" panose="02000503050000020004" pitchFamily="2" charset="0"/>
              </a:rPr>
              <a:t>For ID = “</a:t>
            </a:r>
            <a:r>
              <a:rPr lang="en-US" sz="2400" dirty="0" err="1" smtClean="0">
                <a:latin typeface="Sapient Centro Slab" panose="02000503050000020004" pitchFamily="2" charset="0"/>
              </a:rPr>
              <a:t>testID</a:t>
            </a:r>
            <a:r>
              <a:rPr lang="en-US" sz="2400" dirty="0" smtClean="0">
                <a:latin typeface="Sapient Centro Slab" panose="02000503050000020004" pitchFamily="2" charset="0"/>
              </a:rPr>
              <a:t>” and</a:t>
            </a:r>
            <a:r>
              <a:rPr lang="en-US" sz="2400" dirty="0" smtClean="0">
                <a:latin typeface="Sapient Centro Slab" panose="02000503050000020004" pitchFamily="2" charset="0"/>
              </a:rPr>
              <a:t> bucket size is 60000 &amp; box size of 10:</a:t>
            </a:r>
            <a:endParaRPr lang="en-US" sz="2400" dirty="0">
              <a:latin typeface="Sapient Centro Slab" panose="02000503050000020004" pitchFamily="2" charset="0"/>
            </a:endParaRPr>
          </a:p>
        </p:txBody>
      </p:sp>
      <p:sp>
        <p:nvSpPr>
          <p:cNvPr id="8"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421127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err="1"/>
              <a:t>Hbase</a:t>
            </a:r>
            <a:r>
              <a:rPr lang="en-US" cap="all" dirty="0"/>
              <a:t> </a:t>
            </a:r>
            <a:r>
              <a:rPr lang="en-US" cap="all" dirty="0" smtClean="0"/>
              <a:t>Schema -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40731595"/>
              </p:ext>
            </p:extLst>
          </p:nvPr>
        </p:nvGraphicFramePr>
        <p:xfrm>
          <a:off x="742762" y="1828814"/>
          <a:ext cx="7992864" cy="4504721"/>
        </p:xfrm>
        <a:graphic>
          <a:graphicData uri="http://schemas.openxmlformats.org/drawingml/2006/table">
            <a:tbl>
              <a:tblPr firstRow="1" bandRow="1" bandCol="1">
                <a:tableStyleId>{5C22544A-7EE6-4342-B048-85BDC9FD1C3A}</a:tableStyleId>
              </a:tblPr>
              <a:tblGrid>
                <a:gridCol w="1332144"/>
                <a:gridCol w="1332144"/>
                <a:gridCol w="1332144"/>
                <a:gridCol w="1332144"/>
                <a:gridCol w="1332144"/>
                <a:gridCol w="1332144"/>
              </a:tblGrid>
              <a:tr h="917606">
                <a:tc>
                  <a:txBody>
                    <a:bodyPr/>
                    <a:lstStyle/>
                    <a:p>
                      <a:endParaRPr lang="en-US" dirty="0">
                        <a:latin typeface="Sapient Centro Slab" panose="02000503050000020004" pitchFamily="2" charset="0"/>
                      </a:endParaRPr>
                    </a:p>
                  </a:txBody>
                  <a:tcPr>
                    <a:lnR w="12700" cap="flat" cmpd="sng" algn="ctr">
                      <a:solidFill>
                        <a:schemeClr val="tx2">
                          <a:lumMod val="75000"/>
                        </a:schemeClr>
                      </a:solidFill>
                      <a:prstDash val="solid"/>
                      <a:round/>
                      <a:headEnd type="none" w="med" len="med"/>
                      <a:tailEnd type="none" w="med" len="med"/>
                    </a:lnR>
                  </a:tcPr>
                </a:tc>
                <a:tc>
                  <a:txBody>
                    <a:bodyPr/>
                    <a:lstStyle/>
                    <a:p>
                      <a:r>
                        <a:rPr lang="en-US" dirty="0" smtClean="0">
                          <a:solidFill>
                            <a:schemeClr val="tx1"/>
                          </a:solidFill>
                          <a:latin typeface="Sapient Centro Slab" panose="02000503050000020004" pitchFamily="2" charset="0"/>
                        </a:rPr>
                        <a:t>00000</a:t>
                      </a:r>
                      <a:endParaRPr lang="en-US" dirty="0">
                        <a:solidFill>
                          <a:schemeClr val="tx1"/>
                        </a:solidFill>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00001</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00002</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00003</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00004</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+ 1407859200000</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r>
                        <a:rPr lang="en-US" sz="1100" dirty="0" smtClean="0">
                          <a:latin typeface="Sapient Centro Slab" panose="02000503050000020004" pitchFamily="2" charset="0"/>
                        </a:rPr>
                        <a:t>Channel Data</a:t>
                      </a:r>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r>
                        <a:rPr lang="en-US" sz="1100" dirty="0" smtClean="0">
                          <a:latin typeface="Sapient Centro Slab" panose="02000503050000020004" pitchFamily="2" charset="0"/>
                        </a:rPr>
                        <a:t>Channel Data</a:t>
                      </a:r>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+ 1407859260000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r>
                        <a:rPr lang="en-US" sz="1100" dirty="0" smtClean="0">
                          <a:latin typeface="Sapient Centro Slab" panose="02000503050000020004" pitchFamily="2" charset="0"/>
                        </a:rPr>
                        <a:t>Channel Data</a:t>
                      </a:r>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+ 1407859320000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Sapient Centro Slab" panose="02000503050000020004" pitchFamily="2" charset="0"/>
                        </a:rPr>
                        <a:t>Channel Data</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+ 1407859380000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+ 1407859440000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Sapient Centro Slab" panose="02000503050000020004" pitchFamily="2" charset="0"/>
                        </a:rPr>
                        <a:t>Channel Data</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+ 1407859500000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r>
                        <a:rPr lang="en-US" sz="1100" dirty="0" smtClean="0">
                          <a:latin typeface="Sapient Centro Slab" panose="02000503050000020004" pitchFamily="2" charset="0"/>
                        </a:rPr>
                        <a:t>Channel Data</a:t>
                      </a:r>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+ 1407859560000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Sapient Centro Slab" panose="02000503050000020004" pitchFamily="2" charset="0"/>
                        </a:rPr>
                        <a:t>Channel Data</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bl>
          </a:graphicData>
        </a:graphic>
      </p:graphicFrame>
      <p:sp>
        <p:nvSpPr>
          <p:cNvPr id="5" name="Rectangle 4"/>
          <p:cNvSpPr/>
          <p:nvPr/>
        </p:nvSpPr>
        <p:spPr>
          <a:xfrm>
            <a:off x="2069199" y="1384043"/>
            <a:ext cx="6666427" cy="4949055"/>
          </a:xfrm>
          <a:prstGeom prst="rect">
            <a:avLst/>
          </a:prstGeom>
          <a:solidFill>
            <a:schemeClr val="accent2">
              <a:alpha val="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Sapient Centro Slab" panose="02000503050000020004" pitchFamily="2" charset="0"/>
              </a:rPr>
              <a:t>Column Family </a:t>
            </a:r>
            <a:r>
              <a:rPr lang="en-US" dirty="0" smtClean="0">
                <a:solidFill>
                  <a:schemeClr val="tx1"/>
                </a:solidFill>
                <a:latin typeface="Sapient Centro Slab" panose="02000503050000020004" pitchFamily="2" charset="0"/>
              </a:rPr>
              <a:t>“data”</a:t>
            </a:r>
            <a:endParaRPr lang="en-US" dirty="0">
              <a:solidFill>
                <a:schemeClr val="tx1"/>
              </a:solidFill>
              <a:latin typeface="Sapient Centro Slab" panose="02000503050000020004" pitchFamily="2" charset="0"/>
            </a:endParaRPr>
          </a:p>
        </p:txBody>
      </p:sp>
      <p:cxnSp>
        <p:nvCxnSpPr>
          <p:cNvPr id="7" name="Straight Arrow Connector 6"/>
          <p:cNvCxnSpPr/>
          <p:nvPr/>
        </p:nvCxnSpPr>
        <p:spPr>
          <a:xfrm>
            <a:off x="493776" y="2778711"/>
            <a:ext cx="0" cy="33557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826283" y="1722269"/>
            <a:ext cx="302728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761219" y="3091576"/>
            <a:ext cx="1076459" cy="166529"/>
          </a:xfrm>
          <a:prstGeom prst="rect">
            <a:avLst/>
          </a:prstGeom>
          <a:solidFill>
            <a:schemeClr val="accent2">
              <a:alpha val="63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dirty="0">
              <a:solidFill>
                <a:schemeClr val="tx1"/>
              </a:solidFill>
              <a:latin typeface="Sapient Centro Slab" panose="02000503050000020004" pitchFamily="2" charset="0"/>
            </a:endParaRPr>
          </a:p>
        </p:txBody>
      </p:sp>
      <p:sp>
        <p:nvSpPr>
          <p:cNvPr id="11" name="Rectangle 10"/>
          <p:cNvSpPr/>
          <p:nvPr/>
        </p:nvSpPr>
        <p:spPr>
          <a:xfrm>
            <a:off x="7447587" y="1894569"/>
            <a:ext cx="888548" cy="262704"/>
          </a:xfrm>
          <a:prstGeom prst="rect">
            <a:avLst/>
          </a:prstGeom>
          <a:solidFill>
            <a:schemeClr val="accent2">
              <a:alpha val="63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dirty="0">
              <a:solidFill>
                <a:schemeClr val="tx1"/>
              </a:solidFill>
              <a:latin typeface="Sapient Centro Slab" panose="02000503050000020004" pitchFamily="2" charset="0"/>
            </a:endParaRPr>
          </a:p>
        </p:txBody>
      </p:sp>
      <p:sp>
        <p:nvSpPr>
          <p:cNvPr id="12" name="Rectangle 11"/>
          <p:cNvSpPr/>
          <p:nvPr/>
        </p:nvSpPr>
        <p:spPr>
          <a:xfrm>
            <a:off x="7447587" y="2960224"/>
            <a:ext cx="1211781" cy="262704"/>
          </a:xfrm>
          <a:prstGeom prst="rect">
            <a:avLst/>
          </a:prstGeom>
          <a:ln/>
        </p:spPr>
        <p:style>
          <a:lnRef idx="2">
            <a:schemeClr val="accent1">
              <a:shade val="50000"/>
            </a:schemeClr>
          </a:lnRef>
          <a:fillRef idx="1001">
            <a:schemeClr val="dk2"/>
          </a:fillRef>
          <a:effectRef idx="0">
            <a:schemeClr val="accent1"/>
          </a:effectRef>
          <a:fontRef idx="minor">
            <a:schemeClr val="lt1"/>
          </a:fontRef>
        </p:style>
        <p:txBody>
          <a:bodyPr rtlCol="0" anchor="t"/>
          <a:lstStyle/>
          <a:p>
            <a:pPr algn="ctr"/>
            <a:r>
              <a:rPr lang="en-US" sz="1050" dirty="0">
                <a:solidFill>
                  <a:schemeClr val="tx1"/>
                </a:solidFill>
                <a:latin typeface="Sapient Centro Slab" panose="02000503050000020004" pitchFamily="2" charset="0"/>
              </a:rPr>
              <a:t>1407859200004</a:t>
            </a:r>
            <a:endParaRPr lang="en-US" sz="1050" dirty="0">
              <a:solidFill>
                <a:schemeClr val="tx1"/>
              </a:solidFill>
              <a:latin typeface="Sapient Centro Slab" panose="02000503050000020004" pitchFamily="2" charset="0"/>
            </a:endParaRPr>
          </a:p>
        </p:txBody>
      </p:sp>
      <p:cxnSp>
        <p:nvCxnSpPr>
          <p:cNvPr id="14" name="Straight Arrow Connector 13"/>
          <p:cNvCxnSpPr>
            <a:stCxn id="11" idx="2"/>
            <a:endCxn id="12" idx="0"/>
          </p:cNvCxnSpPr>
          <p:nvPr/>
        </p:nvCxnSpPr>
        <p:spPr>
          <a:xfrm>
            <a:off x="7891861" y="2157273"/>
            <a:ext cx="161617" cy="802951"/>
          </a:xfrm>
          <a:prstGeom prst="straightConnector1">
            <a:avLst/>
          </a:prstGeom>
          <a:ln>
            <a:headEnd type="diamond"/>
            <a:tailEnd type="non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stCxn id="10" idx="3"/>
            <a:endCxn id="12" idx="1"/>
          </p:cNvCxnSpPr>
          <p:nvPr/>
        </p:nvCxnSpPr>
        <p:spPr>
          <a:xfrm flipV="1">
            <a:off x="1837678" y="3091576"/>
            <a:ext cx="5609909" cy="83265"/>
          </a:xfrm>
          <a:prstGeom prst="straightConnector1">
            <a:avLst/>
          </a:prstGeom>
          <a:ln>
            <a:headEnd type="triangle"/>
            <a:tailEnd type="non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6149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err="1" smtClean="0"/>
              <a:t>Hbase</a:t>
            </a:r>
            <a:r>
              <a:rPr lang="en-US" cap="all" dirty="0" smtClean="0"/>
              <a:t> Schema -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15765672"/>
              </p:ext>
            </p:extLst>
          </p:nvPr>
        </p:nvGraphicFramePr>
        <p:xfrm>
          <a:off x="742762" y="2254958"/>
          <a:ext cx="7992864" cy="4504721"/>
        </p:xfrm>
        <a:graphic>
          <a:graphicData uri="http://schemas.openxmlformats.org/drawingml/2006/table">
            <a:tbl>
              <a:tblPr firstRow="1" bandRow="1" bandCol="1">
                <a:tableStyleId>{5C22544A-7EE6-4342-B048-85BDC9FD1C3A}</a:tableStyleId>
              </a:tblPr>
              <a:tblGrid>
                <a:gridCol w="1332144"/>
                <a:gridCol w="1332144"/>
                <a:gridCol w="1332144"/>
                <a:gridCol w="1332144"/>
                <a:gridCol w="1332144"/>
                <a:gridCol w="1332144"/>
              </a:tblGrid>
              <a:tr h="917606">
                <a:tc>
                  <a:txBody>
                    <a:bodyPr/>
                    <a:lstStyle/>
                    <a:p>
                      <a:endParaRPr lang="en-US" dirty="0">
                        <a:latin typeface="Sapient Centro Slab" panose="02000503050000020004" pitchFamily="2" charset="0"/>
                      </a:endParaRPr>
                    </a:p>
                  </a:txBody>
                  <a:tcPr>
                    <a:lnR w="12700" cap="flat" cmpd="sng" algn="ctr">
                      <a:solidFill>
                        <a:schemeClr val="tx2">
                          <a:lumMod val="75000"/>
                        </a:schemeClr>
                      </a:solidFill>
                      <a:prstDash val="solid"/>
                      <a:round/>
                      <a:headEnd type="none" w="med" len="med"/>
                      <a:tailEnd type="none" w="med" len="med"/>
                    </a:lnR>
                  </a:tcPr>
                </a:tc>
                <a:tc>
                  <a:txBody>
                    <a:bodyPr/>
                    <a:lstStyle/>
                    <a:p>
                      <a:r>
                        <a:rPr lang="en-US" dirty="0" smtClean="0">
                          <a:solidFill>
                            <a:schemeClr val="tx1"/>
                          </a:solidFill>
                          <a:latin typeface="Sapient Centro Slab" panose="02000503050000020004" pitchFamily="2" charset="0"/>
                        </a:rPr>
                        <a:t>00000</a:t>
                      </a:r>
                      <a:endParaRPr lang="en-US" dirty="0">
                        <a:solidFill>
                          <a:schemeClr val="tx1"/>
                        </a:solidFill>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00001</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00002</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00003</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Sapient Centro Slab" panose="02000503050000020004" pitchFamily="2" charset="0"/>
                        </a:rPr>
                        <a:t>00004</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+ 1407859200000</a:t>
                      </a: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r>
                        <a:rPr lang="en-US" sz="1100" dirty="0" smtClean="0">
                          <a:latin typeface="Sapient Centro Slab" panose="02000503050000020004" pitchFamily="2" charset="0"/>
                        </a:rPr>
                        <a:t>Channel Data</a:t>
                      </a:r>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r>
                        <a:rPr lang="en-US" sz="1100" dirty="0" smtClean="0">
                          <a:latin typeface="Sapient Centro Slab" panose="02000503050000020004" pitchFamily="2" charset="0"/>
                        </a:rPr>
                        <a:t>Channel Data</a:t>
                      </a:r>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+ 1407859260000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r>
                        <a:rPr lang="en-US" sz="1100" dirty="0" smtClean="0">
                          <a:latin typeface="Sapient Centro Slab" panose="02000503050000020004" pitchFamily="2" charset="0"/>
                        </a:rPr>
                        <a:t>Channel Data</a:t>
                      </a:r>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+ 1407859320000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Sapient Centro Slab" panose="02000503050000020004" pitchFamily="2" charset="0"/>
                        </a:rPr>
                        <a:t>Channel Data</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+ 1407859380000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+ 1407859440000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Sapient Centro Slab" panose="02000503050000020004" pitchFamily="2" charset="0"/>
                        </a:rPr>
                        <a:t>Channel Data</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+ 1407859500000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r>
                        <a:rPr lang="en-US" sz="1100" dirty="0" smtClean="0">
                          <a:latin typeface="Sapient Centro Slab" panose="02000503050000020004" pitchFamily="2" charset="0"/>
                        </a:rPr>
                        <a:t>Channel Data</a:t>
                      </a:r>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r h="370840">
                <a:tc>
                  <a:txBody>
                    <a:bodyPr/>
                    <a:lstStyle/>
                    <a:p>
                      <a:pPr algn="l" fontAlgn="b"/>
                      <a:r>
                        <a:rPr lang="en-US" sz="1100" b="0" i="0" u="none" strike="noStrike" dirty="0" smtClean="0">
                          <a:solidFill>
                            <a:srgbClr val="000000"/>
                          </a:solidFill>
                          <a:effectLst/>
                          <a:latin typeface="Sapient Centro Slab" panose="02000503050000020004" pitchFamily="2" charset="0"/>
                        </a:rPr>
                        <a:t>Hash(</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+ 12) + </a:t>
                      </a:r>
                      <a:r>
                        <a:rPr lang="en-US" sz="1100" b="0" i="0" u="none" strike="noStrike" dirty="0" err="1" smtClean="0">
                          <a:solidFill>
                            <a:srgbClr val="000000"/>
                          </a:solidFill>
                          <a:effectLst/>
                          <a:latin typeface="Sapient Centro Slab" panose="02000503050000020004" pitchFamily="2" charset="0"/>
                        </a:rPr>
                        <a:t>testId</a:t>
                      </a:r>
                      <a:r>
                        <a:rPr lang="en-US" sz="1100" b="0" i="0" u="none" strike="noStrike" dirty="0" smtClean="0">
                          <a:solidFill>
                            <a:srgbClr val="000000"/>
                          </a:solidFill>
                          <a:effectLst/>
                          <a:latin typeface="Sapient Centro Slab" panose="02000503050000020004" pitchFamily="2" charset="0"/>
                        </a:rPr>
                        <a:t> + 1407859560000</a:t>
                      </a:r>
                      <a:endParaRPr lang="en-US" sz="1100" b="0" i="0" u="none" strike="noStrike" dirty="0" smtClean="0">
                        <a:solidFill>
                          <a:srgbClr val="000000"/>
                        </a:solidFill>
                        <a:effectLst/>
                        <a:latin typeface="Sapient Centro Slab" panose="02000503050000020004" pitchFamily="2" charset="0"/>
                      </a:endParaRPr>
                    </a:p>
                  </a:txBody>
                  <a:tcPr marL="9525" marR="9525" marT="9525" marB="0" anchor="b">
                    <a:lnR w="12700" cap="flat" cmpd="sng" algn="ctr">
                      <a:solidFill>
                        <a:schemeClr val="tx2">
                          <a:lumMod val="75000"/>
                        </a:schemeClr>
                      </a:solidFill>
                      <a:prstDash val="solid"/>
                      <a:round/>
                      <a:headEnd type="none" w="med" len="med"/>
                      <a:tailEnd type="none" w="med" len="med"/>
                    </a:lnR>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smtClean="0">
                          <a:latin typeface="Sapient Centro Slab" panose="02000503050000020004" pitchFamily="2" charset="0"/>
                        </a:rPr>
                        <a:t>Channel Data</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sz="1100" dirty="0">
                        <a:latin typeface="Sapient Centro Slab" panose="02000503050000020004" pitchFamily="2" charset="0"/>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r>
            </a:tbl>
          </a:graphicData>
        </a:graphic>
      </p:graphicFrame>
      <p:sp>
        <p:nvSpPr>
          <p:cNvPr id="5" name="Rectangle 4"/>
          <p:cNvSpPr/>
          <p:nvPr/>
        </p:nvSpPr>
        <p:spPr>
          <a:xfrm>
            <a:off x="2069199" y="1810187"/>
            <a:ext cx="6666427" cy="4949055"/>
          </a:xfrm>
          <a:prstGeom prst="rect">
            <a:avLst/>
          </a:prstGeom>
          <a:solidFill>
            <a:schemeClr val="accent2">
              <a:alpha val="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latin typeface="Sapient Centro Slab" panose="02000503050000020004" pitchFamily="2" charset="0"/>
              </a:rPr>
              <a:t>Column Family </a:t>
            </a:r>
            <a:r>
              <a:rPr lang="en-US" dirty="0" smtClean="0">
                <a:solidFill>
                  <a:schemeClr val="tx1"/>
                </a:solidFill>
                <a:latin typeface="Sapient Centro Slab" panose="02000503050000020004" pitchFamily="2" charset="0"/>
              </a:rPr>
              <a:t>“data”</a:t>
            </a:r>
            <a:endParaRPr lang="en-US" dirty="0">
              <a:solidFill>
                <a:schemeClr val="tx1"/>
              </a:solidFill>
              <a:latin typeface="Sapient Centro Slab" panose="02000503050000020004" pitchFamily="2" charset="0"/>
            </a:endParaRPr>
          </a:p>
        </p:txBody>
      </p:sp>
      <p:cxnSp>
        <p:nvCxnSpPr>
          <p:cNvPr id="7" name="Straight Arrow Connector 6"/>
          <p:cNvCxnSpPr/>
          <p:nvPr/>
        </p:nvCxnSpPr>
        <p:spPr>
          <a:xfrm>
            <a:off x="493776" y="3204855"/>
            <a:ext cx="0" cy="33557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826283" y="2148413"/>
            <a:ext cx="302728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742762" y="1289481"/>
            <a:ext cx="5599610" cy="369332"/>
          </a:xfrm>
          <a:prstGeom prst="rect">
            <a:avLst/>
          </a:prstGeom>
        </p:spPr>
        <p:txBody>
          <a:bodyPr wrap="none">
            <a:spAutoFit/>
          </a:bodyPr>
          <a:lstStyle/>
          <a:p>
            <a:r>
              <a:rPr lang="en-US" dirty="0" smtClean="0">
                <a:solidFill>
                  <a:srgbClr val="000000"/>
                </a:solidFill>
                <a:latin typeface="Sapient Centro Slab" panose="02000503050000020004" pitchFamily="2" charset="0"/>
              </a:rPr>
              <a:t>Fetch data from 1407859200000 to 1407859380000 </a:t>
            </a:r>
            <a:endParaRPr lang="en-US" dirty="0"/>
          </a:p>
        </p:txBody>
      </p:sp>
      <p:sp>
        <p:nvSpPr>
          <p:cNvPr id="9" name="Rectangle 8"/>
          <p:cNvSpPr/>
          <p:nvPr/>
        </p:nvSpPr>
        <p:spPr>
          <a:xfrm>
            <a:off x="742762" y="3162300"/>
            <a:ext cx="7992864" cy="1533988"/>
          </a:xfrm>
          <a:prstGeom prst="rect">
            <a:avLst/>
          </a:prstGeom>
          <a:solidFill>
            <a:schemeClr val="accent2">
              <a:alpha val="43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US" dirty="0">
              <a:solidFill>
                <a:schemeClr val="tx1"/>
              </a:solidFill>
              <a:latin typeface="Sapient Centro Slab" panose="02000503050000020004" pitchFamily="2" charset="0"/>
            </a:endParaRPr>
          </a:p>
        </p:txBody>
      </p:sp>
    </p:spTree>
    <p:extLst>
      <p:ext uri="{BB962C8B-B14F-4D97-AF65-F5344CB8AC3E}">
        <p14:creationId xmlns:p14="http://schemas.microsoft.com/office/powerpoint/2010/main" val="364881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API Implementation</a:t>
            </a:r>
            <a:endParaRPr lang="en-US" dirty="0"/>
          </a:p>
        </p:txBody>
      </p:sp>
      <p:sp>
        <p:nvSpPr>
          <p:cNvPr id="3" name="Text Placeholder 2"/>
          <p:cNvSpPr>
            <a:spLocks noGrp="1"/>
          </p:cNvSpPr>
          <p:nvPr>
            <p:ph type="body" sz="quarter" idx="10"/>
          </p:nvPr>
        </p:nvSpPr>
        <p:spPr/>
        <p:txBody>
          <a:bodyPr/>
          <a:lstStyle/>
          <a:p>
            <a:r>
              <a:rPr lang="en-US" dirty="0" smtClean="0"/>
              <a:t>Non blocking</a:t>
            </a:r>
          </a:p>
          <a:p>
            <a:r>
              <a:rPr lang="en-US" dirty="0" smtClean="0"/>
              <a:t>Sacrifice latency for throughout</a:t>
            </a:r>
          </a:p>
          <a:p>
            <a:r>
              <a:rPr lang="en-US" dirty="0" smtClean="0"/>
              <a:t>Reactive uploads &amp; downloads using Play! </a:t>
            </a:r>
            <a:r>
              <a:rPr lang="en-US" dirty="0" err="1" smtClean="0"/>
              <a:t>Iteratee</a:t>
            </a:r>
            <a:r>
              <a:rPr lang="en-US" dirty="0" smtClean="0"/>
              <a:t> and Enumerator</a:t>
            </a:r>
            <a:endParaRPr lang="en-US" dirty="0"/>
          </a:p>
        </p:txBody>
      </p:sp>
      <p:pic>
        <p:nvPicPr>
          <p:cNvPr id="9218" name="Picture 2" descr="http://2.bp.blogspot.com/-Wn4lXPzQYJs/Ux1nTdHx28I/AAAAAAAAPaE/-bwy78jk19c/s1600/norm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089" y="5759802"/>
            <a:ext cx="1986911" cy="67812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
        <p:nvSpPr>
          <p:cNvPr id="6" name="TextBox 5"/>
          <p:cNvSpPr txBox="1"/>
          <p:nvPr/>
        </p:nvSpPr>
        <p:spPr>
          <a:xfrm>
            <a:off x="2741395" y="6043821"/>
            <a:ext cx="2066810" cy="461665"/>
          </a:xfrm>
          <a:prstGeom prst="rect">
            <a:avLst/>
          </a:prstGeom>
          <a:noFill/>
        </p:spPr>
        <p:txBody>
          <a:bodyPr wrap="square" rtlCol="0" anchor="ctr">
            <a:spAutoFit/>
          </a:bodyPr>
          <a:lstStyle/>
          <a:p>
            <a:pPr algn="r"/>
            <a:r>
              <a:rPr lang="en-US" sz="2400" dirty="0" err="1" smtClean="0">
                <a:latin typeface="Sapient Centro Slab" panose="02000503050000020004" pitchFamily="2" charset="0"/>
              </a:rPr>
              <a:t>AsyncHBase</a:t>
            </a:r>
            <a:endParaRPr lang="en-US" sz="4800" dirty="0">
              <a:latin typeface="Sapient Centro Slab" panose="02000503050000020004" pitchFamily="2" charset="0"/>
            </a:endParaRPr>
          </a:p>
        </p:txBody>
      </p:sp>
      <p:pic>
        <p:nvPicPr>
          <p:cNvPr id="9220" name="Picture 4" descr="https://avro.apache.org/images/avro-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06" y="5724664"/>
            <a:ext cx="2294849" cy="71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220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Channels API – Hadoop Connector</a:t>
            </a:r>
            <a:endParaRPr lang="en-US" dirty="0"/>
          </a:p>
        </p:txBody>
      </p:sp>
      <p:sp>
        <p:nvSpPr>
          <p:cNvPr id="3" name="Text Placeholder 2"/>
          <p:cNvSpPr>
            <a:spLocks noGrp="1"/>
          </p:cNvSpPr>
          <p:nvPr>
            <p:ph type="body" sz="quarter" idx="10"/>
          </p:nvPr>
        </p:nvSpPr>
        <p:spPr/>
        <p:txBody>
          <a:bodyPr/>
          <a:lstStyle/>
          <a:p>
            <a:r>
              <a:rPr lang="en-US" dirty="0" smtClean="0"/>
              <a:t>For reading data:</a:t>
            </a:r>
          </a:p>
          <a:p>
            <a:pPr lvl="1"/>
            <a:r>
              <a:rPr lang="en-US" dirty="0" smtClean="0"/>
              <a:t>Create </a:t>
            </a:r>
            <a:r>
              <a:rPr lang="en-US" dirty="0" err="1" smtClean="0"/>
              <a:t>HBase</a:t>
            </a:r>
            <a:r>
              <a:rPr lang="en-US" dirty="0" smtClean="0"/>
              <a:t> scanners as per the row key strategy</a:t>
            </a:r>
          </a:p>
          <a:p>
            <a:pPr lvl="1"/>
            <a:r>
              <a:rPr lang="en-US" dirty="0" smtClean="0"/>
              <a:t>Use </a:t>
            </a:r>
            <a:r>
              <a:rPr lang="en-US" dirty="0" err="1" smtClean="0"/>
              <a:t>HBase’s</a:t>
            </a:r>
            <a:r>
              <a:rPr lang="en-US" dirty="0" smtClean="0"/>
              <a:t> </a:t>
            </a:r>
            <a:r>
              <a:rPr lang="en-US" dirty="0" err="1" smtClean="0"/>
              <a:t>TableMapReduceUtil.</a:t>
            </a:r>
            <a:r>
              <a:rPr lang="en-US" i="1" dirty="0" err="1" smtClean="0"/>
              <a:t>initTableMapperJob</a:t>
            </a:r>
            <a:r>
              <a:rPr lang="en-US" i="1" dirty="0" smtClean="0"/>
              <a:t/>
            </a:r>
            <a:br>
              <a:rPr lang="en-US" i="1" dirty="0" smtClean="0"/>
            </a:br>
            <a:endParaRPr lang="en-US" i="1" dirty="0" smtClean="0"/>
          </a:p>
          <a:p>
            <a:r>
              <a:rPr lang="en-US" dirty="0" smtClean="0"/>
              <a:t>For writing data:</a:t>
            </a:r>
          </a:p>
          <a:p>
            <a:pPr lvl="1"/>
            <a:r>
              <a:rPr lang="en-US" dirty="0" smtClean="0"/>
              <a:t>Create </a:t>
            </a:r>
            <a:r>
              <a:rPr lang="en-US" dirty="0" err="1" smtClean="0"/>
              <a:t>HBase</a:t>
            </a:r>
            <a:r>
              <a:rPr lang="en-US" dirty="0" smtClean="0"/>
              <a:t> Put instances as per </a:t>
            </a:r>
            <a:r>
              <a:rPr lang="en-US" dirty="0"/>
              <a:t>row key </a:t>
            </a:r>
            <a:r>
              <a:rPr lang="en-US" dirty="0" smtClean="0"/>
              <a:t>strategy</a:t>
            </a:r>
          </a:p>
          <a:p>
            <a:pPr lvl="1"/>
            <a:r>
              <a:rPr lang="en-US" dirty="0"/>
              <a:t>Use </a:t>
            </a:r>
            <a:r>
              <a:rPr lang="en-US" dirty="0" err="1"/>
              <a:t>HBase’s</a:t>
            </a:r>
            <a:r>
              <a:rPr lang="en-US" dirty="0"/>
              <a:t> </a:t>
            </a:r>
            <a:r>
              <a:rPr lang="en-US" dirty="0" err="1" smtClean="0"/>
              <a:t>TableMapReduceUtil.</a:t>
            </a:r>
            <a:r>
              <a:rPr lang="en-US" i="1" dirty="0" err="1" smtClean="0"/>
              <a:t>initTableReducerJob</a:t>
            </a:r>
            <a:endParaRPr lang="en-US" dirty="0"/>
          </a:p>
        </p:txBody>
      </p:sp>
      <p:sp>
        <p:nvSpPr>
          <p:cNvPr id="5"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595579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Instrumented Intelligence</a:t>
            </a:r>
          </a:p>
        </p:txBody>
      </p:sp>
      <p:sp>
        <p:nvSpPr>
          <p:cNvPr id="3" name="Text Placeholder 2"/>
          <p:cNvSpPr>
            <a:spLocks noGrp="1"/>
          </p:cNvSpPr>
          <p:nvPr>
            <p:ph type="body" sz="quarter" idx="10"/>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Channels API – New Requirement</a:t>
            </a:r>
            <a:endParaRPr lang="en-US" dirty="0"/>
          </a:p>
        </p:txBody>
      </p:sp>
      <p:sp>
        <p:nvSpPr>
          <p:cNvPr id="3" name="Text Placeholder 2"/>
          <p:cNvSpPr>
            <a:spLocks noGrp="1"/>
          </p:cNvSpPr>
          <p:nvPr>
            <p:ph type="body" sz="quarter" idx="10"/>
          </p:nvPr>
        </p:nvSpPr>
        <p:spPr/>
        <p:txBody>
          <a:bodyPr/>
          <a:lstStyle/>
          <a:p>
            <a:r>
              <a:rPr lang="en-US" dirty="0" smtClean="0"/>
              <a:t>Real time streaming to test deployments</a:t>
            </a:r>
            <a:endParaRPr lang="en-US" dirty="0"/>
          </a:p>
        </p:txBody>
      </p:sp>
      <p:sp>
        <p:nvSpPr>
          <p:cNvPr id="5"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pic>
        <p:nvPicPr>
          <p:cNvPr id="7" name="realtim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7461" y="1961512"/>
            <a:ext cx="8531441" cy="4265721"/>
          </a:xfrm>
          <a:prstGeom prst="rect">
            <a:avLst/>
          </a:prstGeom>
        </p:spPr>
      </p:pic>
    </p:spTree>
    <p:extLst>
      <p:ext uri="{BB962C8B-B14F-4D97-AF65-F5344CB8AC3E}">
        <p14:creationId xmlns:p14="http://schemas.microsoft.com/office/powerpoint/2010/main" val="135396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Channels API – Version 2</a:t>
            </a:r>
            <a:endParaRPr lang="en-US" cap="all" dirty="0"/>
          </a:p>
        </p:txBody>
      </p:sp>
      <p:grpSp>
        <p:nvGrpSpPr>
          <p:cNvPr id="53" name="Group 52"/>
          <p:cNvGrpSpPr/>
          <p:nvPr/>
        </p:nvGrpSpPr>
        <p:grpSpPr>
          <a:xfrm>
            <a:off x="-1023619" y="1254125"/>
            <a:ext cx="10419587" cy="5133915"/>
            <a:chOff x="-1264920" y="1024830"/>
            <a:chExt cx="14295119" cy="5836285"/>
          </a:xfrm>
        </p:grpSpPr>
        <p:sp>
          <p:nvSpPr>
            <p:cNvPr id="54" name="Oval 53"/>
            <p:cNvSpPr/>
            <p:nvPr/>
          </p:nvSpPr>
          <p:spPr>
            <a:xfrm>
              <a:off x="-126492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9354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358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3362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2627" y="1514256"/>
            <a:ext cx="8534995" cy="523220"/>
            <a:chOff x="145176" y="1381646"/>
            <a:chExt cx="11709559" cy="648332"/>
          </a:xfrm>
        </p:grpSpPr>
        <p:sp>
          <p:nvSpPr>
            <p:cNvPr id="60" name="TextBox 59"/>
            <p:cNvSpPr txBox="1"/>
            <p:nvPr/>
          </p:nvSpPr>
          <p:spPr>
            <a:xfrm>
              <a:off x="145176" y="1381646"/>
              <a:ext cx="18737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Sense</a:t>
              </a:r>
              <a:endParaRPr lang="en-US" sz="2800" dirty="0">
                <a:solidFill>
                  <a:schemeClr val="accent1"/>
                </a:solidFill>
                <a:latin typeface="Sapient Centro Slab" panose="02000503050000020004" pitchFamily="2" charset="0"/>
              </a:endParaRPr>
            </a:p>
          </p:txBody>
        </p:sp>
        <p:sp>
          <p:nvSpPr>
            <p:cNvPr id="61" name="TextBox 60"/>
            <p:cNvSpPr txBox="1"/>
            <p:nvPr/>
          </p:nvSpPr>
          <p:spPr>
            <a:xfrm>
              <a:off x="3307476" y="1381646"/>
              <a:ext cx="19499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Store</a:t>
              </a:r>
              <a:endParaRPr lang="en-US" sz="2800" dirty="0">
                <a:solidFill>
                  <a:schemeClr val="accent1"/>
                </a:solidFill>
                <a:latin typeface="Sapient Centro Slab" panose="02000503050000020004" pitchFamily="2" charset="0"/>
              </a:endParaRPr>
            </a:p>
          </p:txBody>
        </p:sp>
        <p:sp>
          <p:nvSpPr>
            <p:cNvPr id="62" name="TextBox 61"/>
            <p:cNvSpPr txBox="1"/>
            <p:nvPr/>
          </p:nvSpPr>
          <p:spPr>
            <a:xfrm>
              <a:off x="6366706" y="1381646"/>
              <a:ext cx="2232264"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Analyze</a:t>
              </a:r>
              <a:endParaRPr lang="en-US" sz="2800" dirty="0">
                <a:solidFill>
                  <a:schemeClr val="accent1"/>
                </a:solidFill>
                <a:latin typeface="Sapient Centro Slab" panose="02000503050000020004" pitchFamily="2" charset="0"/>
              </a:endParaRPr>
            </a:p>
          </p:txBody>
        </p:sp>
        <p:sp>
          <p:nvSpPr>
            <p:cNvPr id="63" name="TextBox 62"/>
            <p:cNvSpPr txBox="1"/>
            <p:nvPr/>
          </p:nvSpPr>
          <p:spPr>
            <a:xfrm>
              <a:off x="9511743" y="1381646"/>
              <a:ext cx="2342992"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Visualize</a:t>
              </a:r>
              <a:endParaRPr lang="en-US" sz="2800" dirty="0">
                <a:solidFill>
                  <a:schemeClr val="accent1"/>
                </a:solidFill>
                <a:latin typeface="Sapient Centro Slab" panose="02000503050000020004" pitchFamily="2" charset="0"/>
              </a:endParaRPr>
            </a:p>
          </p:txBody>
        </p:sp>
      </p:grpSp>
      <p:pic>
        <p:nvPicPr>
          <p:cNvPr id="263"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3993" y="4324919"/>
            <a:ext cx="1022477" cy="80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4" name="Rectangle 263"/>
          <p:cNvSpPr/>
          <p:nvPr/>
        </p:nvSpPr>
        <p:spPr>
          <a:xfrm>
            <a:off x="1590055" y="2599009"/>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800" b="1" dirty="0" smtClean="0">
                <a:latin typeface="Sapient Centro Slab" panose="02000503050000020004" pitchFamily="2" charset="0"/>
              </a:rPr>
              <a:t>Persist API</a:t>
            </a:r>
            <a:endParaRPr lang="en-US" sz="1800" b="1" dirty="0">
              <a:latin typeface="Sapient Centro Slab" panose="02000503050000020004" pitchFamily="2" charset="0"/>
            </a:endParaRPr>
          </a:p>
        </p:txBody>
      </p:sp>
      <p:grpSp>
        <p:nvGrpSpPr>
          <p:cNvPr id="262" name="Group 261"/>
          <p:cNvGrpSpPr/>
          <p:nvPr/>
        </p:nvGrpSpPr>
        <p:grpSpPr>
          <a:xfrm>
            <a:off x="67506" y="2604489"/>
            <a:ext cx="869172" cy="1038339"/>
            <a:chOff x="67506" y="1956395"/>
            <a:chExt cx="869172" cy="1038339"/>
          </a:xfrm>
        </p:grpSpPr>
        <p:pic>
          <p:nvPicPr>
            <p:cNvPr id="265" name="Picture 13" descr="C:\Program Files (x86)\Microsoft Office\MEDIA\CAGCAT10\j0292020.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6" y="1956395"/>
              <a:ext cx="804801" cy="763774"/>
            </a:xfrm>
            <a:prstGeom prst="rect">
              <a:avLst/>
            </a:prstGeom>
            <a:noFill/>
            <a:extLst>
              <a:ext uri="{909E8E84-426E-40DD-AFC4-6F175D3DCCD1}">
                <a14:hiddenFill xmlns:a14="http://schemas.microsoft.com/office/drawing/2010/main">
                  <a:solidFill>
                    <a:srgbClr val="FFFFFF"/>
                  </a:solidFill>
                </a14:hiddenFill>
              </a:ext>
            </a:extLst>
          </p:spPr>
        </p:pic>
        <p:sp>
          <p:nvSpPr>
            <p:cNvPr id="266" name="TextBox 265"/>
            <p:cNvSpPr txBox="1"/>
            <p:nvPr/>
          </p:nvSpPr>
          <p:spPr>
            <a:xfrm>
              <a:off x="67506" y="2717735"/>
              <a:ext cx="869172" cy="276999"/>
            </a:xfrm>
            <a:prstGeom prst="rect">
              <a:avLst/>
            </a:prstGeom>
            <a:noFill/>
          </p:spPr>
          <p:txBody>
            <a:bodyPr wrap="square" rtlCol="0">
              <a:spAutoFit/>
            </a:bodyPr>
            <a:lstStyle/>
            <a:p>
              <a:pPr algn="ctr"/>
              <a:r>
                <a:rPr lang="en-US" sz="1200" dirty="0" smtClean="0">
                  <a:latin typeface="Sapient Centro Slab" panose="02000503050000020004" pitchFamily="2" charset="0"/>
                </a:rPr>
                <a:t>Developer</a:t>
              </a:r>
              <a:endParaRPr lang="en-US" sz="2800" dirty="0">
                <a:latin typeface="Sapient Centro Slab" panose="02000503050000020004" pitchFamily="2" charset="0"/>
              </a:endParaRPr>
            </a:p>
          </p:txBody>
        </p:sp>
      </p:grpSp>
      <p:sp>
        <p:nvSpPr>
          <p:cNvPr id="271" name="TextBox 270"/>
          <p:cNvSpPr txBox="1"/>
          <p:nvPr/>
        </p:nvSpPr>
        <p:spPr>
          <a:xfrm>
            <a:off x="778839" y="2885478"/>
            <a:ext cx="869172" cy="430887"/>
          </a:xfrm>
          <a:prstGeom prst="rect">
            <a:avLst/>
          </a:prstGeom>
          <a:noFill/>
        </p:spPr>
        <p:txBody>
          <a:bodyPr wrap="square" rtlCol="0">
            <a:spAutoFit/>
          </a:bodyPr>
          <a:lstStyle/>
          <a:p>
            <a:pPr algn="ctr"/>
            <a:r>
              <a:rPr lang="en-US" sz="1100" dirty="0">
                <a:latin typeface="Sapient Centro Slab" panose="02000503050000020004" pitchFamily="2" charset="0"/>
              </a:rPr>
              <a:t>Channel Definition</a:t>
            </a:r>
            <a:endParaRPr lang="en-US" sz="2400" dirty="0">
              <a:latin typeface="Sapient Centro Slab" panose="02000503050000020004" pitchFamily="2" charset="0"/>
            </a:endParaRPr>
          </a:p>
        </p:txBody>
      </p:sp>
      <p:sp>
        <p:nvSpPr>
          <p:cNvPr id="273" name="TextBox 272"/>
          <p:cNvSpPr txBox="1"/>
          <p:nvPr/>
        </p:nvSpPr>
        <p:spPr>
          <a:xfrm>
            <a:off x="744281" y="4431603"/>
            <a:ext cx="869172" cy="261610"/>
          </a:xfrm>
          <a:prstGeom prst="rect">
            <a:avLst/>
          </a:prstGeom>
          <a:noFill/>
        </p:spPr>
        <p:txBody>
          <a:bodyPr wrap="square" rtlCol="0">
            <a:spAutoFit/>
          </a:bodyPr>
          <a:lstStyle/>
          <a:p>
            <a:pPr algn="ctr"/>
            <a:r>
              <a:rPr lang="en-US" sz="1100" dirty="0" smtClean="0">
                <a:latin typeface="Sapient Centro Slab" panose="02000503050000020004" pitchFamily="2" charset="0"/>
              </a:rPr>
              <a:t>Data</a:t>
            </a:r>
            <a:endParaRPr lang="en-US" sz="2400" dirty="0">
              <a:latin typeface="Sapient Centro Slab" panose="02000503050000020004" pitchFamily="2" charset="0"/>
            </a:endParaRPr>
          </a:p>
        </p:txBody>
      </p:sp>
      <p:grpSp>
        <p:nvGrpSpPr>
          <p:cNvPr id="275" name="Group 274"/>
          <p:cNvGrpSpPr/>
          <p:nvPr/>
        </p:nvGrpSpPr>
        <p:grpSpPr>
          <a:xfrm>
            <a:off x="2613605" y="4030207"/>
            <a:ext cx="896873" cy="1848158"/>
            <a:chOff x="2634684" y="4330700"/>
            <a:chExt cx="896873" cy="2527300"/>
          </a:xfrm>
        </p:grpSpPr>
        <p:grpSp>
          <p:nvGrpSpPr>
            <p:cNvPr id="276" name="Group 275"/>
            <p:cNvGrpSpPr/>
            <p:nvPr/>
          </p:nvGrpSpPr>
          <p:grpSpPr>
            <a:xfrm>
              <a:off x="2634684" y="4330700"/>
              <a:ext cx="896873" cy="2527300"/>
              <a:chOff x="3047684" y="2565400"/>
              <a:chExt cx="896873" cy="2527300"/>
            </a:xfrm>
          </p:grpSpPr>
          <p:sp>
            <p:nvSpPr>
              <p:cNvPr id="278" name="Rectangle 277"/>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9" name="Rectangle 278"/>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Storage</a:t>
                </a:r>
                <a:endParaRPr lang="en-US" sz="1200" dirty="0">
                  <a:latin typeface="Sapient Centro Slab" panose="02000503050000020004" pitchFamily="2" charset="0"/>
                </a:endParaRPr>
              </a:p>
            </p:txBody>
          </p:sp>
        </p:grpSp>
        <p:pic>
          <p:nvPicPr>
            <p:cNvPr id="27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253227" y="5612260"/>
              <a:ext cx="1739277" cy="524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2" name="Group 281"/>
          <p:cNvGrpSpPr/>
          <p:nvPr/>
        </p:nvGrpSpPr>
        <p:grpSpPr>
          <a:xfrm>
            <a:off x="4893312" y="2658926"/>
            <a:ext cx="918467" cy="2026685"/>
            <a:chOff x="3047684" y="2565400"/>
            <a:chExt cx="896873" cy="2527300"/>
          </a:xfrm>
        </p:grpSpPr>
        <p:sp>
          <p:nvSpPr>
            <p:cNvPr id="284" name="Rectangle 283"/>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5" name="Rectangle 284"/>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Batch Analytics</a:t>
              </a:r>
              <a:endParaRPr lang="en-US" sz="1200" dirty="0">
                <a:latin typeface="Sapient Centro Slab" panose="02000503050000020004" pitchFamily="2" charset="0"/>
              </a:endParaRPr>
            </a:p>
          </p:txBody>
        </p:sp>
      </p:grpSp>
      <p:grpSp>
        <p:nvGrpSpPr>
          <p:cNvPr id="289" name="Group 288"/>
          <p:cNvGrpSpPr/>
          <p:nvPr/>
        </p:nvGrpSpPr>
        <p:grpSpPr>
          <a:xfrm>
            <a:off x="7614763" y="2604489"/>
            <a:ext cx="919586" cy="1898513"/>
            <a:chOff x="7922919" y="2980675"/>
            <a:chExt cx="919586" cy="1898513"/>
          </a:xfrm>
        </p:grpSpPr>
        <p:grpSp>
          <p:nvGrpSpPr>
            <p:cNvPr id="290" name="Group 289"/>
            <p:cNvGrpSpPr/>
            <p:nvPr/>
          </p:nvGrpSpPr>
          <p:grpSpPr>
            <a:xfrm>
              <a:off x="7922919" y="2980675"/>
              <a:ext cx="919586" cy="1898513"/>
              <a:chOff x="3047684" y="2565400"/>
              <a:chExt cx="896873" cy="2527300"/>
            </a:xfrm>
          </p:grpSpPr>
          <p:sp>
            <p:nvSpPr>
              <p:cNvPr id="293" name="Rectangle 292"/>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294" name="Rectangle 293"/>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Reports</a:t>
                </a:r>
                <a:endParaRPr lang="en-US" sz="1100" dirty="0">
                  <a:latin typeface="Sapient Centro Slab" panose="02000503050000020004" pitchFamily="2" charset="0"/>
                </a:endParaRPr>
              </a:p>
            </p:txBody>
          </p:sp>
        </p:grpSp>
        <p:pic>
          <p:nvPicPr>
            <p:cNvPr id="291" name="Picture 2" descr="Screen-Shot-2013-12-20-at-12.42.28-AM.png (200×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4556" y="3515127"/>
              <a:ext cx="616311" cy="61631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https://processing.org/img/processing2-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4556" y="4229093"/>
              <a:ext cx="616311" cy="616311"/>
            </a:xfrm>
            <a:prstGeom prst="rect">
              <a:avLst/>
            </a:prstGeom>
            <a:noFill/>
            <a:extLst>
              <a:ext uri="{909E8E84-426E-40DD-AFC4-6F175D3DCCD1}">
                <a14:hiddenFill xmlns:a14="http://schemas.microsoft.com/office/drawing/2010/main">
                  <a:solidFill>
                    <a:srgbClr val="FFFFFF"/>
                  </a:solidFill>
                </a14:hiddenFill>
              </a:ext>
            </a:extLst>
          </p:spPr>
        </p:pic>
      </p:grpSp>
      <p:sp>
        <p:nvSpPr>
          <p:cNvPr id="295" name="Rectangle 294"/>
          <p:cNvSpPr/>
          <p:nvPr/>
        </p:nvSpPr>
        <p:spPr>
          <a:xfrm>
            <a:off x="6242718" y="2450195"/>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b="1" dirty="0" smtClean="0">
                <a:latin typeface="Sapient Centro Slab" panose="02000503050000020004" pitchFamily="2" charset="0"/>
              </a:rPr>
              <a:t>Query </a:t>
            </a:r>
            <a:r>
              <a:rPr lang="en-US" sz="1800" b="1" dirty="0" smtClean="0">
                <a:latin typeface="Sapient Centro Slab" panose="02000503050000020004" pitchFamily="2" charset="0"/>
              </a:rPr>
              <a:t>API</a:t>
            </a:r>
            <a:endParaRPr lang="en-US" sz="1800" b="1" dirty="0">
              <a:latin typeface="Sapient Centro Slab" panose="02000503050000020004" pitchFamily="2" charset="0"/>
            </a:endParaRPr>
          </a:p>
        </p:txBody>
      </p:sp>
      <p:sp>
        <p:nvSpPr>
          <p:cNvPr id="296" name="Rectangle 295"/>
          <p:cNvSpPr/>
          <p:nvPr/>
        </p:nvSpPr>
        <p:spPr>
          <a:xfrm>
            <a:off x="3798527" y="2533179"/>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b="1" dirty="0" smtClean="0">
                <a:latin typeface="Sapient Centro Slab" panose="02000503050000020004" pitchFamily="2" charset="0"/>
              </a:rPr>
              <a:t>Connector</a:t>
            </a:r>
            <a:endParaRPr lang="en-US" sz="1800" b="1" dirty="0">
              <a:latin typeface="Sapient Centro Slab" panose="02000503050000020004" pitchFamily="2" charset="0"/>
            </a:endParaRPr>
          </a:p>
        </p:txBody>
      </p:sp>
      <p:cxnSp>
        <p:nvCxnSpPr>
          <p:cNvPr id="300" name="Elbow Connector 299"/>
          <p:cNvCxnSpPr>
            <a:stCxn id="278" idx="2"/>
            <a:endCxn id="295" idx="2"/>
          </p:cNvCxnSpPr>
          <p:nvPr/>
        </p:nvCxnSpPr>
        <p:spPr>
          <a:xfrm rot="5400000" flipH="1" flipV="1">
            <a:off x="4332559" y="3623822"/>
            <a:ext cx="984025" cy="3525061"/>
          </a:xfrm>
          <a:prstGeom prst="bentConnector3">
            <a:avLst>
              <a:gd name="adj1" fmla="val -2323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62" name="Straight Arrow Connector 2061"/>
          <p:cNvCxnSpPr/>
          <p:nvPr/>
        </p:nvCxnSpPr>
        <p:spPr>
          <a:xfrm>
            <a:off x="2278824" y="4664492"/>
            <a:ext cx="33478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4" name="Straight Arrow Connector 313"/>
          <p:cNvCxnSpPr/>
          <p:nvPr/>
        </p:nvCxnSpPr>
        <p:spPr>
          <a:xfrm>
            <a:off x="3510478" y="4598662"/>
            <a:ext cx="2880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p:nvPr/>
        </p:nvCxnSpPr>
        <p:spPr>
          <a:xfrm>
            <a:off x="4487296" y="3755252"/>
            <a:ext cx="4060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8" name="Straight Arrow Connector 317"/>
          <p:cNvCxnSpPr/>
          <p:nvPr/>
        </p:nvCxnSpPr>
        <p:spPr>
          <a:xfrm>
            <a:off x="5811779" y="3796814"/>
            <a:ext cx="43093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a:off x="6931487" y="3796814"/>
            <a:ext cx="6832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a:off x="872307" y="3096853"/>
            <a:ext cx="7177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a:off x="858888" y="4760553"/>
            <a:ext cx="7177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9" name="Straight Arrow Connector 328"/>
          <p:cNvCxnSpPr/>
          <p:nvPr/>
        </p:nvCxnSpPr>
        <p:spPr>
          <a:xfrm flipH="1">
            <a:off x="4487296" y="3907652"/>
            <a:ext cx="4060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H="1">
            <a:off x="3510478" y="4814686"/>
            <a:ext cx="2880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7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4168" y="3448688"/>
            <a:ext cx="800696" cy="699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grpSp>
        <p:nvGrpSpPr>
          <p:cNvPr id="6" name="Group 5"/>
          <p:cNvGrpSpPr/>
          <p:nvPr/>
        </p:nvGrpSpPr>
        <p:grpSpPr>
          <a:xfrm>
            <a:off x="2625579" y="2009139"/>
            <a:ext cx="919586" cy="1898513"/>
            <a:chOff x="2625579" y="2009139"/>
            <a:chExt cx="919586" cy="1898513"/>
          </a:xfrm>
        </p:grpSpPr>
        <p:grpSp>
          <p:nvGrpSpPr>
            <p:cNvPr id="67" name="Group 66"/>
            <p:cNvGrpSpPr/>
            <p:nvPr/>
          </p:nvGrpSpPr>
          <p:grpSpPr>
            <a:xfrm>
              <a:off x="2625579" y="2009139"/>
              <a:ext cx="919586" cy="1898513"/>
              <a:chOff x="3047684" y="2565400"/>
              <a:chExt cx="896873" cy="2527300"/>
            </a:xfrm>
          </p:grpSpPr>
          <p:sp>
            <p:nvSpPr>
              <p:cNvPr id="68" name="Rectangle 67"/>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69" name="Rectangle 68"/>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Messaging</a:t>
                </a:r>
                <a:endParaRPr lang="en-US" sz="1100" dirty="0">
                  <a:latin typeface="Sapient Centro Slab" panose="02000503050000020004" pitchFamily="2" charset="0"/>
                </a:endParaRPr>
              </a:p>
            </p:txBody>
          </p:sp>
        </p:grpSp>
        <p:pic>
          <p:nvPicPr>
            <p:cNvPr id="7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0761" y="2735043"/>
              <a:ext cx="766656" cy="642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73" name="Straight Arrow Connector 72"/>
          <p:cNvCxnSpPr/>
          <p:nvPr/>
        </p:nvCxnSpPr>
        <p:spPr>
          <a:xfrm>
            <a:off x="2290798" y="3056092"/>
            <a:ext cx="33478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71" idx="2"/>
          </p:cNvCxnSpPr>
          <p:nvPr/>
        </p:nvCxnSpPr>
        <p:spPr>
          <a:xfrm rot="5400000">
            <a:off x="2505227" y="3162713"/>
            <a:ext cx="374434" cy="803291"/>
          </a:xfrm>
          <a:prstGeom prst="bentConnector2">
            <a:avLst/>
          </a:prstGeom>
          <a:ln>
            <a:prstDash val="dash"/>
            <a:tailEnd type="arrow"/>
          </a:ln>
        </p:spPr>
        <p:style>
          <a:lnRef idx="2">
            <a:schemeClr val="accent1"/>
          </a:lnRef>
          <a:fillRef idx="0">
            <a:schemeClr val="accent1"/>
          </a:fillRef>
          <a:effectRef idx="1">
            <a:schemeClr val="accent1"/>
          </a:effectRef>
          <a:fontRef idx="minor">
            <a:schemeClr val="tx1"/>
          </a:fontRef>
        </p:style>
      </p:cxnSp>
      <p:pic>
        <p:nvPicPr>
          <p:cNvPr id="75" name="Picture 13" descr="C:\Program Files (x86)\Microsoft Office\MEDIA\CAGCAT10\j0292020.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76" y="5393120"/>
            <a:ext cx="804801" cy="76377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Elbow Connector 75"/>
          <p:cNvCxnSpPr>
            <a:stCxn id="264" idx="2"/>
            <a:endCxn id="75" idx="3"/>
          </p:cNvCxnSpPr>
          <p:nvPr/>
        </p:nvCxnSpPr>
        <p:spPr>
          <a:xfrm rot="5400000">
            <a:off x="1069633" y="4910199"/>
            <a:ext cx="731853" cy="997763"/>
          </a:xfrm>
          <a:prstGeom prst="bentConnector2">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122997" y="6159412"/>
            <a:ext cx="869172" cy="276999"/>
          </a:xfrm>
          <a:prstGeom prst="rect">
            <a:avLst/>
          </a:prstGeom>
          <a:noFill/>
        </p:spPr>
        <p:txBody>
          <a:bodyPr wrap="square" rtlCol="0">
            <a:spAutoFit/>
          </a:bodyPr>
          <a:lstStyle/>
          <a:p>
            <a:pPr algn="ctr"/>
            <a:r>
              <a:rPr lang="en-US" sz="1200" dirty="0" smtClean="0">
                <a:latin typeface="Sapient Centro Slab" panose="02000503050000020004" pitchFamily="2" charset="0"/>
              </a:rPr>
              <a:t>Analyst</a:t>
            </a:r>
            <a:endParaRPr lang="en-US" sz="2800" dirty="0">
              <a:latin typeface="Sapient Centro Slab" panose="02000503050000020004" pitchFamily="2" charset="0"/>
            </a:endParaRPr>
          </a:p>
        </p:txBody>
      </p:sp>
      <p:sp>
        <p:nvSpPr>
          <p:cNvPr id="78" name="TextBox 77"/>
          <p:cNvSpPr txBox="1"/>
          <p:nvPr/>
        </p:nvSpPr>
        <p:spPr>
          <a:xfrm>
            <a:off x="1178867" y="5386352"/>
            <a:ext cx="981673" cy="938719"/>
          </a:xfrm>
          <a:prstGeom prst="rect">
            <a:avLst/>
          </a:prstGeom>
          <a:noFill/>
        </p:spPr>
        <p:txBody>
          <a:bodyPr wrap="square" rtlCol="0">
            <a:spAutoFit/>
          </a:bodyPr>
          <a:lstStyle/>
          <a:p>
            <a:pPr algn="ctr"/>
            <a:r>
              <a:rPr lang="en-US" sz="1100" dirty="0" smtClean="0">
                <a:latin typeface="Sapient Centro Slab" panose="02000503050000020004" pitchFamily="2" charset="0"/>
              </a:rPr>
              <a:t>Sanity Testing, build algorithms, </a:t>
            </a:r>
            <a:r>
              <a:rPr lang="en-US" sz="1100" dirty="0" err="1" smtClean="0">
                <a:latin typeface="Sapient Centro Slab" panose="02000503050000020004" pitchFamily="2" charset="0"/>
              </a:rPr>
              <a:t>etc</a:t>
            </a:r>
            <a:endParaRPr lang="en-US" sz="2400" dirty="0">
              <a:latin typeface="Sapient Centro Slab" panose="02000503050000020004" pitchFamily="2" charset="0"/>
            </a:endParaRPr>
          </a:p>
        </p:txBody>
      </p:sp>
    </p:spTree>
    <p:extLst>
      <p:ext uri="{BB962C8B-B14F-4D97-AF65-F5344CB8AC3E}">
        <p14:creationId xmlns:p14="http://schemas.microsoft.com/office/powerpoint/2010/main" val="313541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streaming Implementation</a:t>
            </a:r>
            <a:endParaRPr lang="en-US" dirty="0"/>
          </a:p>
        </p:txBody>
      </p:sp>
      <p:pic>
        <p:nvPicPr>
          <p:cNvPr id="9218" name="Picture 2" descr="http://2.bp.blogspot.com/-Wn4lXPzQYJs/Ux1nTdHx28I/AAAAAAAAPaE/-bwy78jk19c/s1600/norm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089" y="5759802"/>
            <a:ext cx="1986911" cy="67812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
        <p:nvSpPr>
          <p:cNvPr id="6" name="TextBox 5"/>
          <p:cNvSpPr txBox="1"/>
          <p:nvPr/>
        </p:nvSpPr>
        <p:spPr>
          <a:xfrm>
            <a:off x="2741395" y="6043821"/>
            <a:ext cx="2066810" cy="461665"/>
          </a:xfrm>
          <a:prstGeom prst="rect">
            <a:avLst/>
          </a:prstGeom>
          <a:noFill/>
        </p:spPr>
        <p:txBody>
          <a:bodyPr wrap="square" rtlCol="0" anchor="ctr">
            <a:spAutoFit/>
          </a:bodyPr>
          <a:lstStyle/>
          <a:p>
            <a:pPr algn="r"/>
            <a:r>
              <a:rPr lang="en-US" sz="2400" dirty="0" err="1">
                <a:latin typeface="Sapient Centro Slab" panose="02000503050000020004" pitchFamily="2" charset="0"/>
              </a:rPr>
              <a:t>rediscala</a:t>
            </a:r>
            <a:endParaRPr lang="en-US" sz="4800" dirty="0">
              <a:latin typeface="Sapient Centro Slab" panose="02000503050000020004" pitchFamily="2" charset="0"/>
            </a:endParaRPr>
          </a:p>
        </p:txBody>
      </p:sp>
      <p:pic>
        <p:nvPicPr>
          <p:cNvPr id="8" name="Picture 2" descr="Red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109" y="5819686"/>
            <a:ext cx="212598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redis.io/images/redis-sma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9938" y="1566627"/>
            <a:ext cx="1005167"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redis.io/images/redis-sma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338" y="2938227"/>
            <a:ext cx="1005167"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redis.io/images/redis-sma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5455" y="4538427"/>
            <a:ext cx="1005167" cy="8763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34538" y="1795227"/>
            <a:ext cx="1905000" cy="1143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lt1"/>
                </a:solidFill>
              </a:rPr>
              <a:t>Persist</a:t>
            </a:r>
            <a:endParaRPr lang="en-US" dirty="0">
              <a:solidFill>
                <a:schemeClr val="lt1"/>
              </a:solidFill>
            </a:endParaRPr>
          </a:p>
        </p:txBody>
      </p:sp>
      <p:cxnSp>
        <p:nvCxnSpPr>
          <p:cNvPr id="14" name="Straight Arrow Connector 13"/>
          <p:cNvCxnSpPr>
            <a:stCxn id="13" idx="3"/>
            <a:endCxn id="11" idx="1"/>
          </p:cNvCxnSpPr>
          <p:nvPr/>
        </p:nvCxnSpPr>
        <p:spPr>
          <a:xfrm>
            <a:off x="2639538" y="2366727"/>
            <a:ext cx="3352800" cy="1009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rot="1066804">
            <a:off x="3045783" y="2486915"/>
            <a:ext cx="2653357" cy="492443"/>
          </a:xfrm>
          <a:prstGeom prst="rect">
            <a:avLst/>
          </a:prstGeom>
          <a:noFill/>
        </p:spPr>
        <p:txBody>
          <a:bodyPr wrap="square" rtlCol="0">
            <a:spAutoFit/>
          </a:bodyPr>
          <a:lstStyle/>
          <a:p>
            <a:pPr defTabSz="1305662"/>
            <a:r>
              <a:rPr lang="en-US" dirty="0" smtClean="0">
                <a:solidFill>
                  <a:prstClr val="black"/>
                </a:solidFill>
                <a:latin typeface="Sapient Centro Slab" panose="02000503050000020004" pitchFamily="2" charset="0"/>
              </a:rPr>
              <a:t>Publish(</a:t>
            </a:r>
            <a:r>
              <a:rPr lang="en-US" dirty="0" err="1" smtClean="0">
                <a:solidFill>
                  <a:prstClr val="black"/>
                </a:solidFill>
                <a:latin typeface="Sapient Centro Slab" panose="02000503050000020004" pitchFamily="2" charset="0"/>
              </a:rPr>
              <a:t>id,data</a:t>
            </a:r>
            <a:r>
              <a:rPr lang="en-US" dirty="0" smtClean="0">
                <a:solidFill>
                  <a:prstClr val="black"/>
                </a:solidFill>
                <a:latin typeface="Sapient Centro Slab" panose="02000503050000020004" pitchFamily="2" charset="0"/>
              </a:rPr>
              <a:t>)</a:t>
            </a:r>
            <a:endParaRPr lang="en-US" dirty="0">
              <a:solidFill>
                <a:prstClr val="black"/>
              </a:solidFill>
              <a:latin typeface="Sapient Centro Slab" panose="02000503050000020004" pitchFamily="2" charset="0"/>
            </a:endParaRPr>
          </a:p>
        </p:txBody>
      </p:sp>
      <p:sp>
        <p:nvSpPr>
          <p:cNvPr id="16" name="Rectangle 15"/>
          <p:cNvSpPr/>
          <p:nvPr/>
        </p:nvSpPr>
        <p:spPr>
          <a:xfrm>
            <a:off x="734538" y="3852627"/>
            <a:ext cx="1905000" cy="1143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lt1"/>
                </a:solidFill>
              </a:rPr>
              <a:t>Streaming</a:t>
            </a:r>
            <a:endParaRPr lang="en-US" dirty="0">
              <a:solidFill>
                <a:schemeClr val="lt1"/>
              </a:solidFill>
            </a:endParaRPr>
          </a:p>
        </p:txBody>
      </p:sp>
      <p:cxnSp>
        <p:nvCxnSpPr>
          <p:cNvPr id="17" name="Straight Arrow Connector 16"/>
          <p:cNvCxnSpPr>
            <a:stCxn id="10" idx="1"/>
            <a:endCxn id="16" idx="3"/>
          </p:cNvCxnSpPr>
          <p:nvPr/>
        </p:nvCxnSpPr>
        <p:spPr>
          <a:xfrm flipH="1">
            <a:off x="2639538" y="2004777"/>
            <a:ext cx="3200400" cy="2419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1"/>
            <a:endCxn id="16" idx="3"/>
          </p:cNvCxnSpPr>
          <p:nvPr/>
        </p:nvCxnSpPr>
        <p:spPr>
          <a:xfrm flipH="1">
            <a:off x="2639538" y="3376377"/>
            <a:ext cx="3352800" cy="1047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1"/>
            <a:endCxn id="16" idx="3"/>
          </p:cNvCxnSpPr>
          <p:nvPr/>
        </p:nvCxnSpPr>
        <p:spPr>
          <a:xfrm flipH="1" flipV="1">
            <a:off x="2639538" y="4424127"/>
            <a:ext cx="3195917" cy="552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211538" y="3166827"/>
            <a:ext cx="1748790" cy="492443"/>
          </a:xfrm>
          <a:prstGeom prst="rect">
            <a:avLst/>
          </a:prstGeom>
          <a:noFill/>
        </p:spPr>
        <p:txBody>
          <a:bodyPr wrap="square" rtlCol="0">
            <a:spAutoFit/>
          </a:bodyPr>
          <a:lstStyle/>
          <a:p>
            <a:pPr defTabSz="1305662"/>
            <a:r>
              <a:rPr lang="en-US" dirty="0" smtClean="0">
                <a:solidFill>
                  <a:prstClr val="black"/>
                </a:solidFill>
                <a:latin typeface="Sapient Centro Slab" panose="02000503050000020004" pitchFamily="2" charset="0"/>
              </a:rPr>
              <a:t>Hash(id)</a:t>
            </a:r>
            <a:endParaRPr lang="en-US" dirty="0">
              <a:solidFill>
                <a:prstClr val="black"/>
              </a:solidFill>
              <a:latin typeface="Sapient Centro Slab" panose="02000503050000020004" pitchFamily="2" charset="0"/>
            </a:endParaRPr>
          </a:p>
        </p:txBody>
      </p:sp>
      <p:sp>
        <p:nvSpPr>
          <p:cNvPr id="21" name="TextBox 20"/>
          <p:cNvSpPr txBox="1"/>
          <p:nvPr/>
        </p:nvSpPr>
        <p:spPr>
          <a:xfrm>
            <a:off x="2913059" y="4139805"/>
            <a:ext cx="2653357" cy="492443"/>
          </a:xfrm>
          <a:prstGeom prst="rect">
            <a:avLst/>
          </a:prstGeom>
          <a:noFill/>
        </p:spPr>
        <p:txBody>
          <a:bodyPr wrap="square" rtlCol="0">
            <a:spAutoFit/>
          </a:bodyPr>
          <a:lstStyle/>
          <a:p>
            <a:pPr defTabSz="1305662"/>
            <a:r>
              <a:rPr lang="en-US" dirty="0" smtClean="0">
                <a:solidFill>
                  <a:prstClr val="black"/>
                </a:solidFill>
                <a:latin typeface="Sapient Centro Slab" panose="02000503050000020004" pitchFamily="2" charset="0"/>
              </a:rPr>
              <a:t>subscribe(id)</a:t>
            </a:r>
            <a:endParaRPr lang="en-US" dirty="0">
              <a:solidFill>
                <a:prstClr val="black"/>
              </a:solidFill>
              <a:latin typeface="Sapient Centro Slab" panose="02000503050000020004" pitchFamily="2" charset="0"/>
            </a:endParaRPr>
          </a:p>
        </p:txBody>
      </p:sp>
    </p:spTree>
    <p:extLst>
      <p:ext uri="{BB962C8B-B14F-4D97-AF65-F5344CB8AC3E}">
        <p14:creationId xmlns:p14="http://schemas.microsoft.com/office/powerpoint/2010/main" val="398608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p:bldP spid="15" grpId="1"/>
      <p:bldP spid="16" grpId="0" animBg="1"/>
      <p:bldP spid="20" grpId="0"/>
      <p:bldP spid="20" grpId="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Channels API – Version 2</a:t>
            </a:r>
            <a:endParaRPr lang="en-US" cap="all" dirty="0"/>
          </a:p>
        </p:txBody>
      </p:sp>
      <p:grpSp>
        <p:nvGrpSpPr>
          <p:cNvPr id="53" name="Group 52"/>
          <p:cNvGrpSpPr/>
          <p:nvPr/>
        </p:nvGrpSpPr>
        <p:grpSpPr>
          <a:xfrm>
            <a:off x="-1023619" y="1254125"/>
            <a:ext cx="10419587" cy="5133915"/>
            <a:chOff x="-1264920" y="1024830"/>
            <a:chExt cx="14295119" cy="5836285"/>
          </a:xfrm>
        </p:grpSpPr>
        <p:sp>
          <p:nvSpPr>
            <p:cNvPr id="54" name="Oval 53"/>
            <p:cNvSpPr/>
            <p:nvPr/>
          </p:nvSpPr>
          <p:spPr>
            <a:xfrm>
              <a:off x="-126492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9354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358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3362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2627" y="1514256"/>
            <a:ext cx="8534995" cy="523220"/>
            <a:chOff x="145176" y="1381646"/>
            <a:chExt cx="11709559" cy="648332"/>
          </a:xfrm>
        </p:grpSpPr>
        <p:sp>
          <p:nvSpPr>
            <p:cNvPr id="60" name="TextBox 59"/>
            <p:cNvSpPr txBox="1"/>
            <p:nvPr/>
          </p:nvSpPr>
          <p:spPr>
            <a:xfrm>
              <a:off x="145176" y="1381646"/>
              <a:ext cx="18737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Sense</a:t>
              </a:r>
              <a:endParaRPr lang="en-US" sz="2800" dirty="0">
                <a:solidFill>
                  <a:schemeClr val="accent1"/>
                </a:solidFill>
                <a:latin typeface="Sapient Centro Slab" panose="02000503050000020004" pitchFamily="2" charset="0"/>
              </a:endParaRPr>
            </a:p>
          </p:txBody>
        </p:sp>
        <p:sp>
          <p:nvSpPr>
            <p:cNvPr id="61" name="TextBox 60"/>
            <p:cNvSpPr txBox="1"/>
            <p:nvPr/>
          </p:nvSpPr>
          <p:spPr>
            <a:xfrm>
              <a:off x="3307476" y="1381646"/>
              <a:ext cx="19499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Store</a:t>
              </a:r>
              <a:endParaRPr lang="en-US" sz="2800" dirty="0">
                <a:solidFill>
                  <a:schemeClr val="accent1"/>
                </a:solidFill>
                <a:latin typeface="Sapient Centro Slab" panose="02000503050000020004" pitchFamily="2" charset="0"/>
              </a:endParaRPr>
            </a:p>
          </p:txBody>
        </p:sp>
        <p:sp>
          <p:nvSpPr>
            <p:cNvPr id="62" name="TextBox 61"/>
            <p:cNvSpPr txBox="1"/>
            <p:nvPr/>
          </p:nvSpPr>
          <p:spPr>
            <a:xfrm>
              <a:off x="6366706" y="1381646"/>
              <a:ext cx="2232264"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Analyze</a:t>
              </a:r>
              <a:endParaRPr lang="en-US" sz="2800" dirty="0">
                <a:solidFill>
                  <a:schemeClr val="accent1"/>
                </a:solidFill>
                <a:latin typeface="Sapient Centro Slab" panose="02000503050000020004" pitchFamily="2" charset="0"/>
              </a:endParaRPr>
            </a:p>
          </p:txBody>
        </p:sp>
        <p:sp>
          <p:nvSpPr>
            <p:cNvPr id="63" name="TextBox 62"/>
            <p:cNvSpPr txBox="1"/>
            <p:nvPr/>
          </p:nvSpPr>
          <p:spPr>
            <a:xfrm>
              <a:off x="9511743" y="1381646"/>
              <a:ext cx="2342992"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Visualize</a:t>
              </a:r>
              <a:endParaRPr lang="en-US" sz="2800" dirty="0">
                <a:solidFill>
                  <a:schemeClr val="accent1"/>
                </a:solidFill>
                <a:latin typeface="Sapient Centro Slab" panose="02000503050000020004" pitchFamily="2" charset="0"/>
              </a:endParaRPr>
            </a:p>
          </p:txBody>
        </p:sp>
      </p:grpSp>
      <p:pic>
        <p:nvPicPr>
          <p:cNvPr id="263"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43993" y="4324919"/>
            <a:ext cx="1022477" cy="80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4" name="Rectangle 263"/>
          <p:cNvSpPr/>
          <p:nvPr/>
        </p:nvSpPr>
        <p:spPr>
          <a:xfrm>
            <a:off x="1590055" y="2599009"/>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800" b="1" dirty="0" smtClean="0">
                <a:latin typeface="Sapient Centro Slab" panose="02000503050000020004" pitchFamily="2" charset="0"/>
              </a:rPr>
              <a:t>Persist API</a:t>
            </a:r>
            <a:endParaRPr lang="en-US" sz="1800" b="1" dirty="0">
              <a:latin typeface="Sapient Centro Slab" panose="02000503050000020004" pitchFamily="2" charset="0"/>
            </a:endParaRPr>
          </a:p>
        </p:txBody>
      </p:sp>
      <p:grpSp>
        <p:nvGrpSpPr>
          <p:cNvPr id="262" name="Group 261"/>
          <p:cNvGrpSpPr/>
          <p:nvPr/>
        </p:nvGrpSpPr>
        <p:grpSpPr>
          <a:xfrm>
            <a:off x="67506" y="2604489"/>
            <a:ext cx="869172" cy="1038339"/>
            <a:chOff x="67506" y="1956395"/>
            <a:chExt cx="869172" cy="1038339"/>
          </a:xfrm>
        </p:grpSpPr>
        <p:pic>
          <p:nvPicPr>
            <p:cNvPr id="265" name="Picture 13" descr="C:\Program Files (x86)\Microsoft Office\MEDIA\CAGCAT10\j0292020.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6" y="1956395"/>
              <a:ext cx="804801" cy="763774"/>
            </a:xfrm>
            <a:prstGeom prst="rect">
              <a:avLst/>
            </a:prstGeom>
            <a:noFill/>
            <a:extLst>
              <a:ext uri="{909E8E84-426E-40DD-AFC4-6F175D3DCCD1}">
                <a14:hiddenFill xmlns:a14="http://schemas.microsoft.com/office/drawing/2010/main">
                  <a:solidFill>
                    <a:srgbClr val="FFFFFF"/>
                  </a:solidFill>
                </a14:hiddenFill>
              </a:ext>
            </a:extLst>
          </p:spPr>
        </p:pic>
        <p:sp>
          <p:nvSpPr>
            <p:cNvPr id="266" name="TextBox 265"/>
            <p:cNvSpPr txBox="1"/>
            <p:nvPr/>
          </p:nvSpPr>
          <p:spPr>
            <a:xfrm>
              <a:off x="67506" y="2717735"/>
              <a:ext cx="869172" cy="276999"/>
            </a:xfrm>
            <a:prstGeom prst="rect">
              <a:avLst/>
            </a:prstGeom>
            <a:noFill/>
          </p:spPr>
          <p:txBody>
            <a:bodyPr wrap="square" rtlCol="0">
              <a:spAutoFit/>
            </a:bodyPr>
            <a:lstStyle/>
            <a:p>
              <a:pPr algn="ctr"/>
              <a:r>
                <a:rPr lang="en-US" sz="1200" dirty="0" smtClean="0">
                  <a:latin typeface="Sapient Centro Slab" panose="02000503050000020004" pitchFamily="2" charset="0"/>
                </a:rPr>
                <a:t>Developer</a:t>
              </a:r>
              <a:endParaRPr lang="en-US" sz="2800" dirty="0">
                <a:latin typeface="Sapient Centro Slab" panose="02000503050000020004" pitchFamily="2" charset="0"/>
              </a:endParaRPr>
            </a:p>
          </p:txBody>
        </p:sp>
      </p:grpSp>
      <p:sp>
        <p:nvSpPr>
          <p:cNvPr id="271" name="TextBox 270"/>
          <p:cNvSpPr txBox="1"/>
          <p:nvPr/>
        </p:nvSpPr>
        <p:spPr>
          <a:xfrm>
            <a:off x="778839" y="2885478"/>
            <a:ext cx="869172" cy="430887"/>
          </a:xfrm>
          <a:prstGeom prst="rect">
            <a:avLst/>
          </a:prstGeom>
          <a:noFill/>
        </p:spPr>
        <p:txBody>
          <a:bodyPr wrap="square" rtlCol="0">
            <a:spAutoFit/>
          </a:bodyPr>
          <a:lstStyle/>
          <a:p>
            <a:pPr algn="ctr"/>
            <a:r>
              <a:rPr lang="en-US" sz="1100" dirty="0">
                <a:latin typeface="Sapient Centro Slab" panose="02000503050000020004" pitchFamily="2" charset="0"/>
              </a:rPr>
              <a:t>Channel Definition</a:t>
            </a:r>
            <a:endParaRPr lang="en-US" sz="2400" dirty="0">
              <a:latin typeface="Sapient Centro Slab" panose="02000503050000020004" pitchFamily="2" charset="0"/>
            </a:endParaRPr>
          </a:p>
        </p:txBody>
      </p:sp>
      <p:sp>
        <p:nvSpPr>
          <p:cNvPr id="273" name="TextBox 272"/>
          <p:cNvSpPr txBox="1"/>
          <p:nvPr/>
        </p:nvSpPr>
        <p:spPr>
          <a:xfrm>
            <a:off x="744281" y="4431603"/>
            <a:ext cx="869172" cy="261610"/>
          </a:xfrm>
          <a:prstGeom prst="rect">
            <a:avLst/>
          </a:prstGeom>
          <a:noFill/>
        </p:spPr>
        <p:txBody>
          <a:bodyPr wrap="square" rtlCol="0">
            <a:spAutoFit/>
          </a:bodyPr>
          <a:lstStyle/>
          <a:p>
            <a:pPr algn="ctr"/>
            <a:r>
              <a:rPr lang="en-US" sz="1100" dirty="0" smtClean="0">
                <a:latin typeface="Sapient Centro Slab" panose="02000503050000020004" pitchFamily="2" charset="0"/>
              </a:rPr>
              <a:t>Data</a:t>
            </a:r>
            <a:endParaRPr lang="en-US" sz="2400" dirty="0">
              <a:latin typeface="Sapient Centro Slab" panose="02000503050000020004" pitchFamily="2" charset="0"/>
            </a:endParaRPr>
          </a:p>
        </p:txBody>
      </p:sp>
      <p:grpSp>
        <p:nvGrpSpPr>
          <p:cNvPr id="275" name="Group 274"/>
          <p:cNvGrpSpPr/>
          <p:nvPr/>
        </p:nvGrpSpPr>
        <p:grpSpPr>
          <a:xfrm>
            <a:off x="2613605" y="4030207"/>
            <a:ext cx="896873" cy="1848158"/>
            <a:chOff x="2634684" y="4330700"/>
            <a:chExt cx="896873" cy="2527300"/>
          </a:xfrm>
        </p:grpSpPr>
        <p:grpSp>
          <p:nvGrpSpPr>
            <p:cNvPr id="276" name="Group 275"/>
            <p:cNvGrpSpPr/>
            <p:nvPr/>
          </p:nvGrpSpPr>
          <p:grpSpPr>
            <a:xfrm>
              <a:off x="2634684" y="4330700"/>
              <a:ext cx="896873" cy="2527300"/>
              <a:chOff x="3047684" y="2565400"/>
              <a:chExt cx="896873" cy="2527300"/>
            </a:xfrm>
          </p:grpSpPr>
          <p:sp>
            <p:nvSpPr>
              <p:cNvPr id="278" name="Rectangle 277"/>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9" name="Rectangle 278"/>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Storage</a:t>
                </a:r>
                <a:endParaRPr lang="en-US" sz="1200" dirty="0">
                  <a:latin typeface="Sapient Centro Slab" panose="02000503050000020004" pitchFamily="2" charset="0"/>
                </a:endParaRPr>
              </a:p>
            </p:txBody>
          </p:sp>
        </p:grpSp>
        <p:pic>
          <p:nvPicPr>
            <p:cNvPr id="27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253227" y="5612260"/>
              <a:ext cx="1739277" cy="524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2" name="Group 281"/>
          <p:cNvGrpSpPr/>
          <p:nvPr/>
        </p:nvGrpSpPr>
        <p:grpSpPr>
          <a:xfrm>
            <a:off x="4893312" y="2658926"/>
            <a:ext cx="918467" cy="2026685"/>
            <a:chOff x="3047684" y="2565400"/>
            <a:chExt cx="896873" cy="2527300"/>
          </a:xfrm>
        </p:grpSpPr>
        <p:sp>
          <p:nvSpPr>
            <p:cNvPr id="284" name="Rectangle 283"/>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5" name="Rectangle 284"/>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Batch Analytics</a:t>
              </a:r>
              <a:endParaRPr lang="en-US" sz="1200" dirty="0">
                <a:latin typeface="Sapient Centro Slab" panose="02000503050000020004" pitchFamily="2" charset="0"/>
              </a:endParaRPr>
            </a:p>
          </p:txBody>
        </p:sp>
      </p:grpSp>
      <p:grpSp>
        <p:nvGrpSpPr>
          <p:cNvPr id="289" name="Group 288"/>
          <p:cNvGrpSpPr/>
          <p:nvPr/>
        </p:nvGrpSpPr>
        <p:grpSpPr>
          <a:xfrm>
            <a:off x="7614763" y="2604489"/>
            <a:ext cx="919586" cy="1898513"/>
            <a:chOff x="7922919" y="2980675"/>
            <a:chExt cx="919586" cy="1898513"/>
          </a:xfrm>
        </p:grpSpPr>
        <p:grpSp>
          <p:nvGrpSpPr>
            <p:cNvPr id="290" name="Group 289"/>
            <p:cNvGrpSpPr/>
            <p:nvPr/>
          </p:nvGrpSpPr>
          <p:grpSpPr>
            <a:xfrm>
              <a:off x="7922919" y="2980675"/>
              <a:ext cx="919586" cy="1898513"/>
              <a:chOff x="3047684" y="2565400"/>
              <a:chExt cx="896873" cy="2527300"/>
            </a:xfrm>
          </p:grpSpPr>
          <p:sp>
            <p:nvSpPr>
              <p:cNvPr id="293" name="Rectangle 292"/>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294" name="Rectangle 293"/>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Reports</a:t>
                </a:r>
                <a:endParaRPr lang="en-US" sz="1100" dirty="0">
                  <a:latin typeface="Sapient Centro Slab" panose="02000503050000020004" pitchFamily="2" charset="0"/>
                </a:endParaRPr>
              </a:p>
            </p:txBody>
          </p:sp>
        </p:grpSp>
        <p:pic>
          <p:nvPicPr>
            <p:cNvPr id="291" name="Picture 2" descr="Screen-Shot-2013-12-20-at-12.42.28-AM.png (200×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4556" y="3515127"/>
              <a:ext cx="616311" cy="61631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https://processing.org/img/processing2-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4556" y="4229093"/>
              <a:ext cx="616311" cy="616311"/>
            </a:xfrm>
            <a:prstGeom prst="rect">
              <a:avLst/>
            </a:prstGeom>
            <a:noFill/>
            <a:extLst>
              <a:ext uri="{909E8E84-426E-40DD-AFC4-6F175D3DCCD1}">
                <a14:hiddenFill xmlns:a14="http://schemas.microsoft.com/office/drawing/2010/main">
                  <a:solidFill>
                    <a:srgbClr val="FFFFFF"/>
                  </a:solidFill>
                </a14:hiddenFill>
              </a:ext>
            </a:extLst>
          </p:spPr>
        </p:pic>
      </p:grpSp>
      <p:sp>
        <p:nvSpPr>
          <p:cNvPr id="295" name="Rectangle 294"/>
          <p:cNvSpPr/>
          <p:nvPr/>
        </p:nvSpPr>
        <p:spPr>
          <a:xfrm>
            <a:off x="6242718" y="2450195"/>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b="1" dirty="0" smtClean="0">
                <a:latin typeface="Sapient Centro Slab" panose="02000503050000020004" pitchFamily="2" charset="0"/>
              </a:rPr>
              <a:t>Query </a:t>
            </a:r>
            <a:r>
              <a:rPr lang="en-US" sz="1800" b="1" dirty="0" smtClean="0">
                <a:latin typeface="Sapient Centro Slab" panose="02000503050000020004" pitchFamily="2" charset="0"/>
              </a:rPr>
              <a:t>API</a:t>
            </a:r>
            <a:endParaRPr lang="en-US" sz="1800" b="1" dirty="0">
              <a:latin typeface="Sapient Centro Slab" panose="02000503050000020004" pitchFamily="2" charset="0"/>
            </a:endParaRPr>
          </a:p>
        </p:txBody>
      </p:sp>
      <p:sp>
        <p:nvSpPr>
          <p:cNvPr id="296" name="Rectangle 295"/>
          <p:cNvSpPr/>
          <p:nvPr/>
        </p:nvSpPr>
        <p:spPr>
          <a:xfrm>
            <a:off x="3798527" y="2533179"/>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b="1" dirty="0" smtClean="0">
                <a:latin typeface="Sapient Centro Slab" panose="02000503050000020004" pitchFamily="2" charset="0"/>
              </a:rPr>
              <a:t>Connector</a:t>
            </a:r>
            <a:endParaRPr lang="en-US" sz="1800" b="1" dirty="0">
              <a:latin typeface="Sapient Centro Slab" panose="02000503050000020004" pitchFamily="2" charset="0"/>
            </a:endParaRPr>
          </a:p>
        </p:txBody>
      </p:sp>
      <p:cxnSp>
        <p:nvCxnSpPr>
          <p:cNvPr id="300" name="Elbow Connector 299"/>
          <p:cNvCxnSpPr>
            <a:stCxn id="278" idx="2"/>
            <a:endCxn id="295" idx="2"/>
          </p:cNvCxnSpPr>
          <p:nvPr/>
        </p:nvCxnSpPr>
        <p:spPr>
          <a:xfrm rot="5400000" flipH="1" flipV="1">
            <a:off x="4332559" y="3623822"/>
            <a:ext cx="984025" cy="3525061"/>
          </a:xfrm>
          <a:prstGeom prst="bentConnector3">
            <a:avLst>
              <a:gd name="adj1" fmla="val -2323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62" name="Straight Arrow Connector 2061"/>
          <p:cNvCxnSpPr/>
          <p:nvPr/>
        </p:nvCxnSpPr>
        <p:spPr>
          <a:xfrm>
            <a:off x="2278824" y="4664492"/>
            <a:ext cx="33478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4" name="Straight Arrow Connector 313"/>
          <p:cNvCxnSpPr/>
          <p:nvPr/>
        </p:nvCxnSpPr>
        <p:spPr>
          <a:xfrm>
            <a:off x="3510478" y="4598662"/>
            <a:ext cx="2880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p:nvPr/>
        </p:nvCxnSpPr>
        <p:spPr>
          <a:xfrm>
            <a:off x="4487296" y="3755252"/>
            <a:ext cx="4060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8" name="Straight Arrow Connector 317"/>
          <p:cNvCxnSpPr/>
          <p:nvPr/>
        </p:nvCxnSpPr>
        <p:spPr>
          <a:xfrm>
            <a:off x="5811779" y="3796814"/>
            <a:ext cx="43093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a:off x="6931487" y="3796814"/>
            <a:ext cx="6832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a:off x="872307" y="3096853"/>
            <a:ext cx="7177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a:off x="858888" y="4760553"/>
            <a:ext cx="7177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9" name="Straight Arrow Connector 328"/>
          <p:cNvCxnSpPr/>
          <p:nvPr/>
        </p:nvCxnSpPr>
        <p:spPr>
          <a:xfrm flipH="1">
            <a:off x="4487296" y="3907652"/>
            <a:ext cx="4060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H="1">
            <a:off x="3510478" y="4814686"/>
            <a:ext cx="2880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7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4168" y="3448688"/>
            <a:ext cx="800696" cy="699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grpSp>
        <p:nvGrpSpPr>
          <p:cNvPr id="67" name="Group 66"/>
          <p:cNvGrpSpPr/>
          <p:nvPr/>
        </p:nvGrpSpPr>
        <p:grpSpPr>
          <a:xfrm>
            <a:off x="2625579" y="2009139"/>
            <a:ext cx="919586" cy="1898513"/>
            <a:chOff x="3047684" y="2565400"/>
            <a:chExt cx="896873" cy="2527300"/>
          </a:xfrm>
        </p:grpSpPr>
        <p:sp>
          <p:nvSpPr>
            <p:cNvPr id="68" name="Rectangle 67"/>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69" name="Rectangle 68"/>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Messaging</a:t>
              </a:r>
              <a:endParaRPr lang="en-US" sz="1100" dirty="0">
                <a:latin typeface="Sapient Centro Slab" panose="02000503050000020004" pitchFamily="2" charset="0"/>
              </a:endParaRPr>
            </a:p>
          </p:txBody>
        </p:sp>
      </p:grpSp>
      <p:pic>
        <p:nvPicPr>
          <p:cNvPr id="7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0761" y="2735043"/>
            <a:ext cx="766656" cy="642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3" name="Straight Arrow Connector 72"/>
          <p:cNvCxnSpPr/>
          <p:nvPr/>
        </p:nvCxnSpPr>
        <p:spPr>
          <a:xfrm>
            <a:off x="2290798" y="3056092"/>
            <a:ext cx="33478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Elbow Connector 73"/>
          <p:cNvCxnSpPr>
            <a:stCxn id="71" idx="2"/>
          </p:cNvCxnSpPr>
          <p:nvPr/>
        </p:nvCxnSpPr>
        <p:spPr>
          <a:xfrm rot="5400000">
            <a:off x="2505227" y="3162713"/>
            <a:ext cx="374434" cy="803291"/>
          </a:xfrm>
          <a:prstGeom prst="bentConnector2">
            <a:avLst/>
          </a:prstGeom>
          <a:ln>
            <a:prstDash val="dash"/>
            <a:tailEnd type="arrow"/>
          </a:ln>
        </p:spPr>
        <p:style>
          <a:lnRef idx="2">
            <a:schemeClr val="accent1"/>
          </a:lnRef>
          <a:fillRef idx="0">
            <a:schemeClr val="accent1"/>
          </a:fillRef>
          <a:effectRef idx="1">
            <a:schemeClr val="accent1"/>
          </a:effectRef>
          <a:fontRef idx="minor">
            <a:schemeClr val="tx1"/>
          </a:fontRef>
        </p:style>
      </p:cxnSp>
      <p:pic>
        <p:nvPicPr>
          <p:cNvPr id="75" name="Picture 13" descr="C:\Program Files (x86)\Microsoft Office\MEDIA\CAGCAT10\j0292020.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76" y="5393120"/>
            <a:ext cx="804801" cy="76377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Elbow Connector 75"/>
          <p:cNvCxnSpPr>
            <a:stCxn id="264" idx="2"/>
            <a:endCxn id="75" idx="3"/>
          </p:cNvCxnSpPr>
          <p:nvPr/>
        </p:nvCxnSpPr>
        <p:spPr>
          <a:xfrm rot="5400000">
            <a:off x="1069633" y="4910199"/>
            <a:ext cx="731853" cy="997763"/>
          </a:xfrm>
          <a:prstGeom prst="bentConnector2">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122997" y="6159412"/>
            <a:ext cx="869172" cy="276999"/>
          </a:xfrm>
          <a:prstGeom prst="rect">
            <a:avLst/>
          </a:prstGeom>
          <a:noFill/>
        </p:spPr>
        <p:txBody>
          <a:bodyPr wrap="square" rtlCol="0">
            <a:spAutoFit/>
          </a:bodyPr>
          <a:lstStyle/>
          <a:p>
            <a:pPr algn="ctr"/>
            <a:r>
              <a:rPr lang="en-US" sz="1200" dirty="0" smtClean="0">
                <a:latin typeface="Sapient Centro Slab" panose="02000503050000020004" pitchFamily="2" charset="0"/>
              </a:rPr>
              <a:t>Analyst</a:t>
            </a:r>
            <a:endParaRPr lang="en-US" sz="2800" dirty="0">
              <a:latin typeface="Sapient Centro Slab" panose="02000503050000020004" pitchFamily="2" charset="0"/>
            </a:endParaRPr>
          </a:p>
        </p:txBody>
      </p:sp>
      <p:sp>
        <p:nvSpPr>
          <p:cNvPr id="78" name="TextBox 77"/>
          <p:cNvSpPr txBox="1"/>
          <p:nvPr/>
        </p:nvSpPr>
        <p:spPr>
          <a:xfrm>
            <a:off x="1178867" y="5386352"/>
            <a:ext cx="981673" cy="938719"/>
          </a:xfrm>
          <a:prstGeom prst="rect">
            <a:avLst/>
          </a:prstGeom>
          <a:noFill/>
        </p:spPr>
        <p:txBody>
          <a:bodyPr wrap="square" rtlCol="0">
            <a:spAutoFit/>
          </a:bodyPr>
          <a:lstStyle/>
          <a:p>
            <a:pPr algn="ctr"/>
            <a:r>
              <a:rPr lang="en-US" sz="1100" dirty="0" smtClean="0">
                <a:latin typeface="Sapient Centro Slab" panose="02000503050000020004" pitchFamily="2" charset="0"/>
              </a:rPr>
              <a:t>Sanity Testing, build algorithms, </a:t>
            </a:r>
            <a:r>
              <a:rPr lang="en-US" sz="1100" dirty="0" err="1" smtClean="0">
                <a:latin typeface="Sapient Centro Slab" panose="02000503050000020004" pitchFamily="2" charset="0"/>
              </a:rPr>
              <a:t>etc</a:t>
            </a:r>
            <a:endParaRPr lang="en-US" sz="2400" dirty="0">
              <a:latin typeface="Sapient Centro Slab" panose="02000503050000020004" pitchFamily="2" charset="0"/>
            </a:endParaRPr>
          </a:p>
        </p:txBody>
      </p:sp>
    </p:spTree>
    <p:extLst>
      <p:ext uri="{BB962C8B-B14F-4D97-AF65-F5344CB8AC3E}">
        <p14:creationId xmlns:p14="http://schemas.microsoft.com/office/powerpoint/2010/main" val="17333402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Sample analytics output</a:t>
            </a:r>
            <a:endParaRPr lang="en-US" cap="all" dirty="0"/>
          </a:p>
        </p:txBody>
      </p:sp>
      <p:sp>
        <p:nvSpPr>
          <p:cNvPr id="49"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473" y="1042695"/>
            <a:ext cx="5243156" cy="5647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878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Channels API – New Requirement</a:t>
            </a:r>
            <a:endParaRPr lang="en-US" dirty="0"/>
          </a:p>
        </p:txBody>
      </p:sp>
      <p:sp>
        <p:nvSpPr>
          <p:cNvPr id="3" name="Text Placeholder 2"/>
          <p:cNvSpPr>
            <a:spLocks noGrp="1"/>
          </p:cNvSpPr>
          <p:nvPr>
            <p:ph type="body" sz="quarter" idx="10"/>
          </p:nvPr>
        </p:nvSpPr>
        <p:spPr/>
        <p:txBody>
          <a:bodyPr/>
          <a:lstStyle/>
          <a:p>
            <a:r>
              <a:rPr lang="en-US" dirty="0" smtClean="0"/>
              <a:t>Real time analytics</a:t>
            </a:r>
            <a:endParaRPr lang="en-US" dirty="0"/>
          </a:p>
        </p:txBody>
      </p:sp>
      <p:sp>
        <p:nvSpPr>
          <p:cNvPr id="5"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pic>
        <p:nvPicPr>
          <p:cNvPr id="4" name="screenca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9866" y="1791028"/>
            <a:ext cx="8134350" cy="4572000"/>
          </a:xfrm>
          <a:prstGeom prst="rect">
            <a:avLst/>
          </a:prstGeom>
        </p:spPr>
      </p:pic>
    </p:spTree>
    <p:extLst>
      <p:ext uri="{BB962C8B-B14F-4D97-AF65-F5344CB8AC3E}">
        <p14:creationId xmlns:p14="http://schemas.microsoft.com/office/powerpoint/2010/main" val="172497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High level Approach</a:t>
            </a:r>
            <a:endParaRPr lang="en-US" dirty="0"/>
          </a:p>
        </p:txBody>
      </p:sp>
      <p:sp>
        <p:nvSpPr>
          <p:cNvPr id="5"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
        <p:nvSpPr>
          <p:cNvPr id="8" name="Rectangle 7"/>
          <p:cNvSpPr/>
          <p:nvPr/>
        </p:nvSpPr>
        <p:spPr>
          <a:xfrm>
            <a:off x="619124" y="3206777"/>
            <a:ext cx="1458251" cy="9568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lt1"/>
                </a:solidFill>
              </a:rPr>
              <a:t>Persist API</a:t>
            </a:r>
            <a:endParaRPr lang="en-US" dirty="0">
              <a:solidFill>
                <a:schemeClr val="lt1"/>
              </a:solidFill>
            </a:endParaRPr>
          </a:p>
        </p:txBody>
      </p:sp>
      <p:cxnSp>
        <p:nvCxnSpPr>
          <p:cNvPr id="15" name="Elbow Connector 14"/>
          <p:cNvCxnSpPr>
            <a:stCxn id="8" idx="0"/>
            <a:endCxn id="9" idx="1"/>
          </p:cNvCxnSpPr>
          <p:nvPr/>
        </p:nvCxnSpPr>
        <p:spPr>
          <a:xfrm rot="5400000" flipH="1" flipV="1">
            <a:off x="1606114" y="2008391"/>
            <a:ext cx="940523" cy="145625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8" idx="2"/>
            <a:endCxn id="10" idx="1"/>
          </p:cNvCxnSpPr>
          <p:nvPr/>
        </p:nvCxnSpPr>
        <p:spPr>
          <a:xfrm rot="16200000" flipH="1">
            <a:off x="1715605" y="3796271"/>
            <a:ext cx="785163" cy="151987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9" idx="3"/>
            <a:endCxn id="12" idx="1"/>
          </p:cNvCxnSpPr>
          <p:nvPr/>
        </p:nvCxnSpPr>
        <p:spPr>
          <a:xfrm>
            <a:off x="4262751" y="2266254"/>
            <a:ext cx="959434" cy="63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0" idx="3"/>
            <a:endCxn id="11" idx="1"/>
          </p:cNvCxnSpPr>
          <p:nvPr/>
        </p:nvCxnSpPr>
        <p:spPr>
          <a:xfrm>
            <a:off x="4326374" y="4948790"/>
            <a:ext cx="89581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3"/>
            <a:endCxn id="13" idx="0"/>
          </p:cNvCxnSpPr>
          <p:nvPr/>
        </p:nvCxnSpPr>
        <p:spPr>
          <a:xfrm>
            <a:off x="6680436" y="2272633"/>
            <a:ext cx="1383770" cy="77501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11" idx="3"/>
            <a:endCxn id="13" idx="2"/>
          </p:cNvCxnSpPr>
          <p:nvPr/>
        </p:nvCxnSpPr>
        <p:spPr>
          <a:xfrm flipV="1">
            <a:off x="6680436" y="4004500"/>
            <a:ext cx="1383770" cy="94429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2804500" y="1787829"/>
            <a:ext cx="1458251" cy="9568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lt1"/>
                </a:solidFill>
              </a:rPr>
              <a:t>Persistent Buffer</a:t>
            </a:r>
            <a:endParaRPr lang="en-US" dirty="0">
              <a:solidFill>
                <a:schemeClr val="lt1"/>
              </a:solidFill>
            </a:endParaRPr>
          </a:p>
        </p:txBody>
      </p:sp>
      <p:grpSp>
        <p:nvGrpSpPr>
          <p:cNvPr id="4" name="Group 3"/>
          <p:cNvGrpSpPr/>
          <p:nvPr/>
        </p:nvGrpSpPr>
        <p:grpSpPr>
          <a:xfrm>
            <a:off x="2868123" y="4470365"/>
            <a:ext cx="1458251" cy="956850"/>
            <a:chOff x="2868123" y="4470365"/>
            <a:chExt cx="1458251" cy="956850"/>
          </a:xfrm>
        </p:grpSpPr>
        <p:sp>
          <p:nvSpPr>
            <p:cNvPr id="10" name="Rectangle 9"/>
            <p:cNvSpPr/>
            <p:nvPr/>
          </p:nvSpPr>
          <p:spPr>
            <a:xfrm>
              <a:off x="2868123" y="4470365"/>
              <a:ext cx="1458251" cy="9568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lt1"/>
                  </a:solidFill>
                </a:rPr>
                <a:t>Database</a:t>
              </a:r>
              <a:endParaRPr lang="en-US" dirty="0">
                <a:solidFill>
                  <a:schemeClr val="lt1"/>
                </a:solidFill>
              </a:endParaRPr>
            </a:p>
          </p:txBody>
        </p:sp>
        <p:pic>
          <p:nvPicPr>
            <p:cNvPr id="18"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4284" y="4509665"/>
              <a:ext cx="635948" cy="262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6" name="Group 5"/>
          <p:cNvGrpSpPr/>
          <p:nvPr/>
        </p:nvGrpSpPr>
        <p:grpSpPr>
          <a:xfrm>
            <a:off x="7335080" y="3047650"/>
            <a:ext cx="1458251" cy="956850"/>
            <a:chOff x="7335080" y="3206777"/>
            <a:chExt cx="1458251" cy="956850"/>
          </a:xfrm>
        </p:grpSpPr>
        <p:sp>
          <p:nvSpPr>
            <p:cNvPr id="13" name="Rectangle 12"/>
            <p:cNvSpPr/>
            <p:nvPr/>
          </p:nvSpPr>
          <p:spPr>
            <a:xfrm>
              <a:off x="7335080" y="3206777"/>
              <a:ext cx="1458251" cy="9568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lt1"/>
                  </a:solidFill>
                </a:rPr>
                <a:t>Database</a:t>
              </a:r>
              <a:endParaRPr lang="en-US" dirty="0">
                <a:solidFill>
                  <a:schemeClr val="lt1"/>
                </a:solidFill>
              </a:endParaRPr>
            </a:p>
          </p:txBody>
        </p:sp>
        <p:pic>
          <p:nvPicPr>
            <p:cNvPr id="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7383" y="3234681"/>
              <a:ext cx="635948" cy="262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Group 13"/>
          <p:cNvGrpSpPr/>
          <p:nvPr/>
        </p:nvGrpSpPr>
        <p:grpSpPr>
          <a:xfrm>
            <a:off x="5222185" y="4467468"/>
            <a:ext cx="1458251" cy="959747"/>
            <a:chOff x="5222185" y="4467468"/>
            <a:chExt cx="1458251" cy="959747"/>
          </a:xfrm>
        </p:grpSpPr>
        <p:sp>
          <p:nvSpPr>
            <p:cNvPr id="11" name="Rectangle 10"/>
            <p:cNvSpPr/>
            <p:nvPr/>
          </p:nvSpPr>
          <p:spPr>
            <a:xfrm>
              <a:off x="5222185" y="4470365"/>
              <a:ext cx="1458251" cy="9568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lt1"/>
                  </a:solidFill>
                </a:rPr>
                <a:t>Batch Analytics</a:t>
              </a:r>
              <a:endParaRPr lang="en-US" dirty="0">
                <a:solidFill>
                  <a:schemeClr val="lt1"/>
                </a:solidFill>
              </a:endParaRPr>
            </a:p>
          </p:txBody>
        </p:sp>
        <p:pic>
          <p:nvPicPr>
            <p:cNvPr id="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650" y="4467468"/>
              <a:ext cx="400348" cy="349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0" name="Group 19"/>
          <p:cNvGrpSpPr/>
          <p:nvPr/>
        </p:nvGrpSpPr>
        <p:grpSpPr>
          <a:xfrm>
            <a:off x="5222185" y="1787829"/>
            <a:ext cx="1467627" cy="963229"/>
            <a:chOff x="5222185" y="1787829"/>
            <a:chExt cx="1467627" cy="963229"/>
          </a:xfrm>
        </p:grpSpPr>
        <p:sp>
          <p:nvSpPr>
            <p:cNvPr id="12" name="Rectangle 11"/>
            <p:cNvSpPr/>
            <p:nvPr/>
          </p:nvSpPr>
          <p:spPr>
            <a:xfrm>
              <a:off x="5222185" y="1794208"/>
              <a:ext cx="1458251" cy="9568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lt1"/>
                  </a:solidFill>
                </a:rPr>
                <a:t>Real time analytics</a:t>
              </a:r>
              <a:endParaRPr lang="en-US" dirty="0">
                <a:solidFill>
                  <a:schemeClr val="lt1"/>
                </a:solidFill>
              </a:endParaRPr>
            </a:p>
          </p:txBody>
        </p:sp>
        <p:sp>
          <p:nvSpPr>
            <p:cNvPr id="7" name="TextBox 6"/>
            <p:cNvSpPr txBox="1"/>
            <p:nvPr/>
          </p:nvSpPr>
          <p:spPr>
            <a:xfrm>
              <a:off x="6375400" y="1787829"/>
              <a:ext cx="31441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r"/>
              <a:r>
                <a:rPr lang="en-US" dirty="0" smtClean="0"/>
                <a:t>?</a:t>
              </a:r>
              <a:endParaRPr lang="en-US" dirty="0"/>
            </a:p>
          </p:txBody>
        </p:sp>
      </p:grpSp>
      <p:sp>
        <p:nvSpPr>
          <p:cNvPr id="27" name="TextBox 26"/>
          <p:cNvSpPr txBox="1"/>
          <p:nvPr/>
        </p:nvSpPr>
        <p:spPr>
          <a:xfrm>
            <a:off x="3957636" y="1794208"/>
            <a:ext cx="305146"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r"/>
            <a:r>
              <a:rPr lang="en-US" dirty="0" smtClean="0"/>
              <a:t>?</a:t>
            </a:r>
            <a:endParaRPr lang="en-US" dirty="0"/>
          </a:p>
        </p:txBody>
      </p:sp>
      <p:sp>
        <p:nvSpPr>
          <p:cNvPr id="30" name="Rectangle 29"/>
          <p:cNvSpPr/>
          <p:nvPr/>
        </p:nvSpPr>
        <p:spPr>
          <a:xfrm>
            <a:off x="5374994" y="3244876"/>
            <a:ext cx="1162653" cy="8256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lt1"/>
                </a:solidFill>
              </a:rPr>
              <a:t>Same Algorithm</a:t>
            </a:r>
            <a:endParaRPr lang="en-US" dirty="0">
              <a:solidFill>
                <a:schemeClr val="lt1"/>
              </a:solidFill>
            </a:endParaRPr>
          </a:p>
        </p:txBody>
      </p:sp>
      <p:cxnSp>
        <p:nvCxnSpPr>
          <p:cNvPr id="32" name="Straight Arrow Connector 31"/>
          <p:cNvCxnSpPr>
            <a:stCxn id="30" idx="0"/>
            <a:endCxn id="12" idx="2"/>
          </p:cNvCxnSpPr>
          <p:nvPr/>
        </p:nvCxnSpPr>
        <p:spPr>
          <a:xfrm flipH="1" flipV="1">
            <a:off x="5951311" y="2751058"/>
            <a:ext cx="5010" cy="4938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2"/>
            <a:endCxn id="11" idx="0"/>
          </p:cNvCxnSpPr>
          <p:nvPr/>
        </p:nvCxnSpPr>
        <p:spPr>
          <a:xfrm flipH="1">
            <a:off x="5951311" y="4070502"/>
            <a:ext cx="5010" cy="3998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436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7"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Analytics Engine</a:t>
            </a:r>
            <a:endParaRPr lang="en-US" dirty="0"/>
          </a:p>
        </p:txBody>
      </p:sp>
      <p:sp>
        <p:nvSpPr>
          <p:cNvPr id="5"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
        <p:nvSpPr>
          <p:cNvPr id="29" name="Right Arrow 28"/>
          <p:cNvSpPr/>
          <p:nvPr/>
        </p:nvSpPr>
        <p:spPr>
          <a:xfrm rot="19741905">
            <a:off x="3687172" y="2560435"/>
            <a:ext cx="16764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5306612" y="3469433"/>
            <a:ext cx="3200400" cy="0"/>
          </a:xfrm>
          <a:prstGeom prst="line">
            <a:avLst/>
          </a:prstGeom>
        </p:spPr>
        <p:style>
          <a:lnRef idx="3">
            <a:schemeClr val="accent2"/>
          </a:lnRef>
          <a:fillRef idx="0">
            <a:schemeClr val="accent2"/>
          </a:fillRef>
          <a:effectRef idx="2">
            <a:schemeClr val="accent2"/>
          </a:effectRef>
          <a:fontRef idx="minor">
            <a:schemeClr val="tx1"/>
          </a:fontRef>
        </p:style>
      </p:cxnSp>
      <p:sp>
        <p:nvSpPr>
          <p:cNvPr id="31" name="Right Arrow 30"/>
          <p:cNvSpPr/>
          <p:nvPr/>
        </p:nvSpPr>
        <p:spPr>
          <a:xfrm rot="1877793">
            <a:off x="3709818" y="3828217"/>
            <a:ext cx="1631107" cy="4758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6246172" y="2132881"/>
            <a:ext cx="1524000" cy="6847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Real time</a:t>
            </a:r>
            <a:endParaRPr lang="en-US" dirty="0"/>
          </a:p>
        </p:txBody>
      </p:sp>
      <p:sp>
        <p:nvSpPr>
          <p:cNvPr id="33" name="Rounded Rectangle 32"/>
          <p:cNvSpPr/>
          <p:nvPr/>
        </p:nvSpPr>
        <p:spPr>
          <a:xfrm>
            <a:off x="6297212" y="4190280"/>
            <a:ext cx="1524000" cy="6847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Batch mode</a:t>
            </a:r>
            <a:endParaRPr lang="en-US" dirty="0"/>
          </a:p>
        </p:txBody>
      </p:sp>
      <p:sp>
        <p:nvSpPr>
          <p:cNvPr id="34" name="TextBox 33"/>
          <p:cNvSpPr txBox="1"/>
          <p:nvPr/>
        </p:nvSpPr>
        <p:spPr>
          <a:xfrm rot="19750894">
            <a:off x="3406662" y="2503667"/>
            <a:ext cx="1600200" cy="369332"/>
          </a:xfrm>
          <a:prstGeom prst="rect">
            <a:avLst/>
          </a:prstGeom>
          <a:noFill/>
        </p:spPr>
        <p:txBody>
          <a:bodyPr wrap="square" rtlCol="0">
            <a:spAutoFit/>
          </a:bodyPr>
          <a:lstStyle/>
          <a:p>
            <a:pPr algn="ctr"/>
            <a:r>
              <a:rPr lang="en-US" dirty="0" smtClean="0"/>
              <a:t>Reuse</a:t>
            </a:r>
            <a:endParaRPr lang="en-US" dirty="0"/>
          </a:p>
        </p:txBody>
      </p:sp>
      <p:sp>
        <p:nvSpPr>
          <p:cNvPr id="35" name="TextBox 34"/>
          <p:cNvSpPr txBox="1"/>
          <p:nvPr/>
        </p:nvSpPr>
        <p:spPr>
          <a:xfrm rot="1899839">
            <a:off x="3942624" y="3620543"/>
            <a:ext cx="1200150" cy="369332"/>
          </a:xfrm>
          <a:prstGeom prst="rect">
            <a:avLst/>
          </a:prstGeom>
          <a:noFill/>
        </p:spPr>
        <p:txBody>
          <a:bodyPr wrap="square" rtlCol="0">
            <a:spAutoFit/>
          </a:bodyPr>
          <a:lstStyle/>
          <a:p>
            <a:pPr algn="ctr"/>
            <a:r>
              <a:rPr lang="en-US" dirty="0" smtClean="0"/>
              <a:t>Reuse</a:t>
            </a:r>
            <a:endParaRPr lang="en-US" dirty="0"/>
          </a:p>
        </p:txBody>
      </p:sp>
      <p:sp>
        <p:nvSpPr>
          <p:cNvPr id="36" name="Rounded Rectangle 35"/>
          <p:cNvSpPr/>
          <p:nvPr/>
        </p:nvSpPr>
        <p:spPr>
          <a:xfrm>
            <a:off x="810812" y="2704380"/>
            <a:ext cx="19050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High level constructs</a:t>
            </a:r>
            <a:endParaRPr lang="en-US" dirty="0"/>
          </a:p>
        </p:txBody>
      </p:sp>
    </p:spTree>
    <p:extLst>
      <p:ext uri="{BB962C8B-B14F-4D97-AF65-F5344CB8AC3E}">
        <p14:creationId xmlns:p14="http://schemas.microsoft.com/office/powerpoint/2010/main" val="16947030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Analytics Engine</a:t>
            </a:r>
            <a:endParaRPr lang="en-US" dirty="0"/>
          </a:p>
        </p:txBody>
      </p:sp>
      <p:sp>
        <p:nvSpPr>
          <p:cNvPr id="5"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
        <p:nvSpPr>
          <p:cNvPr id="12" name="Right Arrow 11"/>
          <p:cNvSpPr/>
          <p:nvPr/>
        </p:nvSpPr>
        <p:spPr>
          <a:xfrm rot="20605515">
            <a:off x="3545124" y="2817897"/>
            <a:ext cx="16764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C:\Program Files (x86)\Microsoft Office\MEDIA\CAGCAT10\j02055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6137" y="1706967"/>
            <a:ext cx="1423552" cy="9798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Program Files (x86)\Microsoft Office\MEDIA\CAGCAT10\j02055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9689" y="1720414"/>
            <a:ext cx="1423552" cy="9798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Program Files (x86)\Microsoft Office\MEDIA\CAGCAT10\j02055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6137" y="2682818"/>
            <a:ext cx="1423552" cy="9798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Program Files (x86)\Microsoft Office\MEDIA\CAGCAT10\j02055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1963" y="2724706"/>
            <a:ext cx="1423552" cy="97988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5164564" y="4104842"/>
            <a:ext cx="3200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18" name="Picture 4" descr="C:\Program Files (x86)\Microsoft Office\MEDIA\CAGCAT10\j02055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0187" y="4276293"/>
            <a:ext cx="1423552" cy="9798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742583" y="5410553"/>
            <a:ext cx="2258760" cy="369332"/>
          </a:xfrm>
          <a:prstGeom prst="rect">
            <a:avLst/>
          </a:prstGeom>
          <a:noFill/>
        </p:spPr>
        <p:txBody>
          <a:bodyPr wrap="none" rtlCol="0">
            <a:spAutoFit/>
          </a:bodyPr>
          <a:lstStyle/>
          <a:p>
            <a:r>
              <a:rPr lang="en-US" dirty="0" smtClean="0"/>
              <a:t>Analyst Local machine</a:t>
            </a:r>
            <a:endParaRPr lang="en-US" dirty="0"/>
          </a:p>
        </p:txBody>
      </p:sp>
      <p:sp>
        <p:nvSpPr>
          <p:cNvPr id="20" name="TextBox 19"/>
          <p:cNvSpPr txBox="1"/>
          <p:nvPr/>
        </p:nvSpPr>
        <p:spPr>
          <a:xfrm>
            <a:off x="6437323" y="3661358"/>
            <a:ext cx="840038" cy="369332"/>
          </a:xfrm>
          <a:prstGeom prst="rect">
            <a:avLst/>
          </a:prstGeom>
          <a:noFill/>
        </p:spPr>
        <p:txBody>
          <a:bodyPr wrap="none" rtlCol="0">
            <a:spAutoFit/>
          </a:bodyPr>
          <a:lstStyle/>
          <a:p>
            <a:r>
              <a:rPr lang="en-US" dirty="0" smtClean="0"/>
              <a:t>Cluster</a:t>
            </a:r>
            <a:endParaRPr lang="en-US" dirty="0"/>
          </a:p>
        </p:txBody>
      </p:sp>
      <p:sp>
        <p:nvSpPr>
          <p:cNvPr id="21" name="Right Arrow 20"/>
          <p:cNvSpPr/>
          <p:nvPr/>
        </p:nvSpPr>
        <p:spPr>
          <a:xfrm rot="1676759">
            <a:off x="3433814" y="3836774"/>
            <a:ext cx="1506502" cy="4681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668764" y="2961842"/>
            <a:ext cx="19050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High level constructs</a:t>
            </a:r>
          </a:p>
        </p:txBody>
      </p:sp>
      <p:pic>
        <p:nvPicPr>
          <p:cNvPr id="2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049" y="2700465"/>
            <a:ext cx="2852032" cy="1773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119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Channels API – Version 3</a:t>
            </a:r>
            <a:endParaRPr lang="en-US" cap="all" dirty="0"/>
          </a:p>
        </p:txBody>
      </p:sp>
      <p:grpSp>
        <p:nvGrpSpPr>
          <p:cNvPr id="53" name="Group 52"/>
          <p:cNvGrpSpPr/>
          <p:nvPr/>
        </p:nvGrpSpPr>
        <p:grpSpPr>
          <a:xfrm>
            <a:off x="-1023619" y="1254125"/>
            <a:ext cx="10419587" cy="5133915"/>
            <a:chOff x="-1264920" y="1024830"/>
            <a:chExt cx="14295119" cy="5836285"/>
          </a:xfrm>
        </p:grpSpPr>
        <p:sp>
          <p:nvSpPr>
            <p:cNvPr id="54" name="Oval 53"/>
            <p:cNvSpPr/>
            <p:nvPr/>
          </p:nvSpPr>
          <p:spPr>
            <a:xfrm>
              <a:off x="-126492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9354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358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3362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2627" y="1514256"/>
            <a:ext cx="8534995" cy="523220"/>
            <a:chOff x="145176" y="1381646"/>
            <a:chExt cx="11709559" cy="648332"/>
          </a:xfrm>
        </p:grpSpPr>
        <p:sp>
          <p:nvSpPr>
            <p:cNvPr id="60" name="TextBox 59"/>
            <p:cNvSpPr txBox="1"/>
            <p:nvPr/>
          </p:nvSpPr>
          <p:spPr>
            <a:xfrm>
              <a:off x="145176" y="1381646"/>
              <a:ext cx="18737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Sense</a:t>
              </a:r>
              <a:endParaRPr lang="en-US" sz="2800" dirty="0">
                <a:solidFill>
                  <a:schemeClr val="accent1"/>
                </a:solidFill>
                <a:latin typeface="Sapient Centro Slab" panose="02000503050000020004" pitchFamily="2" charset="0"/>
              </a:endParaRPr>
            </a:p>
          </p:txBody>
        </p:sp>
        <p:sp>
          <p:nvSpPr>
            <p:cNvPr id="61" name="TextBox 60"/>
            <p:cNvSpPr txBox="1"/>
            <p:nvPr/>
          </p:nvSpPr>
          <p:spPr>
            <a:xfrm>
              <a:off x="3307476" y="1381646"/>
              <a:ext cx="19499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Store</a:t>
              </a:r>
              <a:endParaRPr lang="en-US" sz="2800" dirty="0">
                <a:solidFill>
                  <a:schemeClr val="accent1"/>
                </a:solidFill>
                <a:latin typeface="Sapient Centro Slab" panose="02000503050000020004" pitchFamily="2" charset="0"/>
              </a:endParaRPr>
            </a:p>
          </p:txBody>
        </p:sp>
        <p:sp>
          <p:nvSpPr>
            <p:cNvPr id="62" name="TextBox 61"/>
            <p:cNvSpPr txBox="1"/>
            <p:nvPr/>
          </p:nvSpPr>
          <p:spPr>
            <a:xfrm>
              <a:off x="6366706" y="1381646"/>
              <a:ext cx="2232264"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Analyze</a:t>
              </a:r>
              <a:endParaRPr lang="en-US" sz="2800" dirty="0">
                <a:solidFill>
                  <a:schemeClr val="accent1"/>
                </a:solidFill>
                <a:latin typeface="Sapient Centro Slab" panose="02000503050000020004" pitchFamily="2" charset="0"/>
              </a:endParaRPr>
            </a:p>
          </p:txBody>
        </p:sp>
        <p:sp>
          <p:nvSpPr>
            <p:cNvPr id="63" name="TextBox 62"/>
            <p:cNvSpPr txBox="1"/>
            <p:nvPr/>
          </p:nvSpPr>
          <p:spPr>
            <a:xfrm>
              <a:off x="9511743" y="1381646"/>
              <a:ext cx="2342992"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Visualize</a:t>
              </a:r>
              <a:endParaRPr lang="en-US" sz="2800" dirty="0">
                <a:solidFill>
                  <a:schemeClr val="accent1"/>
                </a:solidFill>
                <a:latin typeface="Sapient Centro Slab" panose="02000503050000020004" pitchFamily="2" charset="0"/>
              </a:endParaRPr>
            </a:p>
          </p:txBody>
        </p:sp>
      </p:grpSp>
      <p:sp>
        <p:nvSpPr>
          <p:cNvPr id="70" name="Rectangle 69"/>
          <p:cNvSpPr/>
          <p:nvPr/>
        </p:nvSpPr>
        <p:spPr>
          <a:xfrm>
            <a:off x="1497536" y="2782984"/>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800" b="1" dirty="0" smtClean="0">
                <a:latin typeface="Sapient Centro Slab" panose="02000503050000020004" pitchFamily="2" charset="0"/>
              </a:rPr>
              <a:t>Persist API</a:t>
            </a:r>
            <a:endParaRPr lang="en-US" sz="1800" b="1" dirty="0">
              <a:latin typeface="Sapient Centro Slab" panose="02000503050000020004" pitchFamily="2" charset="0"/>
            </a:endParaRPr>
          </a:p>
        </p:txBody>
      </p:sp>
      <p:grpSp>
        <p:nvGrpSpPr>
          <p:cNvPr id="75" name="Group 74"/>
          <p:cNvGrpSpPr/>
          <p:nvPr/>
        </p:nvGrpSpPr>
        <p:grpSpPr>
          <a:xfrm>
            <a:off x="2792946" y="2160808"/>
            <a:ext cx="919586" cy="1898513"/>
            <a:chOff x="3047684" y="2565400"/>
            <a:chExt cx="896873" cy="2527300"/>
          </a:xfrm>
        </p:grpSpPr>
        <p:sp>
          <p:nvSpPr>
            <p:cNvPr id="76" name="Rectangle 75"/>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77" name="Rectangle 76"/>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Messaging</a:t>
              </a:r>
              <a:endParaRPr lang="en-US" sz="1100" dirty="0">
                <a:latin typeface="Sapient Centro Slab" panose="02000503050000020004" pitchFamily="2" charset="0"/>
              </a:endParaRPr>
            </a:p>
          </p:txBody>
        </p:sp>
      </p:grpSp>
      <p:grpSp>
        <p:nvGrpSpPr>
          <p:cNvPr id="92" name="Group 91"/>
          <p:cNvGrpSpPr/>
          <p:nvPr/>
        </p:nvGrpSpPr>
        <p:grpSpPr>
          <a:xfrm>
            <a:off x="5148402" y="4064827"/>
            <a:ext cx="918467" cy="2026685"/>
            <a:chOff x="4213243" y="2565400"/>
            <a:chExt cx="896873" cy="2527300"/>
          </a:xfrm>
        </p:grpSpPr>
        <p:grpSp>
          <p:nvGrpSpPr>
            <p:cNvPr id="88" name="Group 87"/>
            <p:cNvGrpSpPr/>
            <p:nvPr/>
          </p:nvGrpSpPr>
          <p:grpSpPr>
            <a:xfrm>
              <a:off x="4213243" y="2565400"/>
              <a:ext cx="896873" cy="2527300"/>
              <a:chOff x="3047684" y="2565400"/>
              <a:chExt cx="896873" cy="2527300"/>
            </a:xfrm>
          </p:grpSpPr>
          <p:sp>
            <p:nvSpPr>
              <p:cNvPr id="89" name="Rectangle 88"/>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0" name="Rectangle 89"/>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Batch Analytics</a:t>
                </a:r>
                <a:endParaRPr lang="en-US" sz="1200" dirty="0">
                  <a:latin typeface="Sapient Centro Slab" panose="02000503050000020004" pitchFamily="2" charset="0"/>
                </a:endParaRPr>
              </a:p>
            </p:txBody>
          </p:sp>
        </p:grpSp>
        <p:pic>
          <p:nvPicPr>
            <p:cNvPr id="9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936013" y="3745696"/>
              <a:ext cx="1482744" cy="6704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0" name="Group 99"/>
          <p:cNvGrpSpPr/>
          <p:nvPr/>
        </p:nvGrpSpPr>
        <p:grpSpPr>
          <a:xfrm>
            <a:off x="5127120" y="1988414"/>
            <a:ext cx="939750" cy="1917657"/>
            <a:chOff x="4904109" y="1082078"/>
            <a:chExt cx="896873" cy="2527300"/>
          </a:xfrm>
        </p:grpSpPr>
        <p:grpSp>
          <p:nvGrpSpPr>
            <p:cNvPr id="96" name="Group 95"/>
            <p:cNvGrpSpPr/>
            <p:nvPr/>
          </p:nvGrpSpPr>
          <p:grpSpPr>
            <a:xfrm>
              <a:off x="4904109" y="1082078"/>
              <a:ext cx="896873" cy="2527300"/>
              <a:chOff x="3047684" y="2565400"/>
              <a:chExt cx="896873" cy="2527300"/>
            </a:xfrm>
          </p:grpSpPr>
          <p:sp>
            <p:nvSpPr>
              <p:cNvPr id="97" name="Rectangle 96"/>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8" name="Rectangle 97"/>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Real time Analytics</a:t>
                </a:r>
                <a:endParaRPr lang="en-US" sz="1200" dirty="0">
                  <a:latin typeface="Sapient Centro Slab" panose="02000503050000020004" pitchFamily="2" charset="0"/>
                </a:endParaRPr>
              </a:p>
            </p:txBody>
          </p:sp>
        </p:grpSp>
        <p:pic>
          <p:nvPicPr>
            <p:cNvPr id="9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611173" y="2296661"/>
              <a:ext cx="1482744" cy="667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5" name="Group 104"/>
          <p:cNvGrpSpPr/>
          <p:nvPr/>
        </p:nvGrpSpPr>
        <p:grpSpPr>
          <a:xfrm>
            <a:off x="2815659" y="4264025"/>
            <a:ext cx="896873" cy="1848158"/>
            <a:chOff x="2634684" y="4330700"/>
            <a:chExt cx="896873" cy="2527300"/>
          </a:xfrm>
        </p:grpSpPr>
        <p:grpSp>
          <p:nvGrpSpPr>
            <p:cNvPr id="101" name="Group 100"/>
            <p:cNvGrpSpPr/>
            <p:nvPr/>
          </p:nvGrpSpPr>
          <p:grpSpPr>
            <a:xfrm>
              <a:off x="2634684" y="4330700"/>
              <a:ext cx="896873" cy="2527300"/>
              <a:chOff x="3047684" y="2565400"/>
              <a:chExt cx="896873" cy="2527300"/>
            </a:xfrm>
          </p:grpSpPr>
          <p:sp>
            <p:nvSpPr>
              <p:cNvPr id="102" name="Rectangle 101"/>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Rectangle 102"/>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Storage</a:t>
                </a:r>
                <a:endParaRPr lang="en-US" sz="1200" dirty="0">
                  <a:latin typeface="Sapient Centro Slab" panose="02000503050000020004" pitchFamily="2" charset="0"/>
                </a:endParaRPr>
              </a:p>
            </p:txBody>
          </p:sp>
        </p:grpSp>
        <p:pic>
          <p:nvPicPr>
            <p:cNvPr id="10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253227" y="5612260"/>
              <a:ext cx="1739277" cy="524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6" name="Picture 13" descr="C:\Program Files (x86)\Microsoft Office\MEDIA\CAGCAT10\j0292020.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6" y="1956395"/>
            <a:ext cx="804801" cy="76377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22325" y="3601574"/>
            <a:ext cx="1022477" cy="80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3" name="Elbow Connector 112"/>
          <p:cNvCxnSpPr>
            <a:stCxn id="70" idx="3"/>
            <a:endCxn id="76" idx="1"/>
          </p:cNvCxnSpPr>
          <p:nvPr/>
        </p:nvCxnSpPr>
        <p:spPr>
          <a:xfrm flipV="1">
            <a:off x="2186305" y="3110065"/>
            <a:ext cx="606641" cy="89499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Elbow Connector 116"/>
          <p:cNvCxnSpPr>
            <a:stCxn id="70" idx="3"/>
            <a:endCxn id="102" idx="1"/>
          </p:cNvCxnSpPr>
          <p:nvPr/>
        </p:nvCxnSpPr>
        <p:spPr>
          <a:xfrm>
            <a:off x="2186305" y="4005057"/>
            <a:ext cx="629354" cy="1183047"/>
          </a:xfrm>
          <a:prstGeom prst="bentConnector3">
            <a:avLst>
              <a:gd name="adj1" fmla="val 4810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Elbow Connector 119"/>
          <p:cNvCxnSpPr/>
          <p:nvPr/>
        </p:nvCxnSpPr>
        <p:spPr>
          <a:xfrm>
            <a:off x="3629267" y="3035217"/>
            <a:ext cx="1497853" cy="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Elbow Connector 129"/>
          <p:cNvCxnSpPr/>
          <p:nvPr/>
        </p:nvCxnSpPr>
        <p:spPr>
          <a:xfrm flipV="1">
            <a:off x="3749122" y="5139184"/>
            <a:ext cx="1414588" cy="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pic>
        <p:nvPicPr>
          <p:cNvPr id="142" name="Picture 13" descr="C:\Program Files (x86)\Microsoft Office\MEDIA\CAGCAT10\j0292020.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876" y="5393120"/>
            <a:ext cx="804801" cy="763774"/>
          </a:xfrm>
          <a:prstGeom prst="rect">
            <a:avLst/>
          </a:prstGeom>
          <a:noFill/>
          <a:extLst>
            <a:ext uri="{909E8E84-426E-40DD-AFC4-6F175D3DCCD1}">
              <a14:hiddenFill xmlns:a14="http://schemas.microsoft.com/office/drawing/2010/main">
                <a:solidFill>
                  <a:srgbClr val="FFFFFF"/>
                </a:solidFill>
              </a14:hiddenFill>
            </a:ext>
          </a:extLst>
        </p:spPr>
      </p:pic>
      <p:cxnSp>
        <p:nvCxnSpPr>
          <p:cNvPr id="143" name="Elbow Connector 142"/>
          <p:cNvCxnSpPr>
            <a:endCxn id="142" idx="3"/>
          </p:cNvCxnSpPr>
          <p:nvPr/>
        </p:nvCxnSpPr>
        <p:spPr>
          <a:xfrm rot="10800000" flipV="1">
            <a:off x="936678" y="5227131"/>
            <a:ext cx="823543" cy="547875"/>
          </a:xfrm>
          <a:prstGeom prst="bentConnector3">
            <a:avLst>
              <a:gd name="adj1" fmla="val 96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146" name="Elbow Connector 145"/>
          <p:cNvCxnSpPr>
            <a:stCxn id="107" idx="2"/>
            <a:endCxn id="70" idx="1"/>
          </p:cNvCxnSpPr>
          <p:nvPr/>
        </p:nvCxnSpPr>
        <p:spPr>
          <a:xfrm>
            <a:off x="935251" y="4003261"/>
            <a:ext cx="562285" cy="1796"/>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4" name="Elbow Connector 163"/>
          <p:cNvCxnSpPr>
            <a:endCxn id="70" idx="0"/>
          </p:cNvCxnSpPr>
          <p:nvPr/>
        </p:nvCxnSpPr>
        <p:spPr>
          <a:xfrm>
            <a:off x="683897" y="2338282"/>
            <a:ext cx="1158024" cy="444702"/>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00" name="Rectangle 199"/>
          <p:cNvSpPr/>
          <p:nvPr/>
        </p:nvSpPr>
        <p:spPr>
          <a:xfrm>
            <a:off x="2875564" y="2623903"/>
            <a:ext cx="334331" cy="131781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4252" y="2688573"/>
            <a:ext cx="308255" cy="258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4253" y="3622487"/>
            <a:ext cx="308256" cy="258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1" name="Rectangle 200"/>
          <p:cNvSpPr/>
          <p:nvPr/>
        </p:nvSpPr>
        <p:spPr>
          <a:xfrm>
            <a:off x="3294443" y="2623903"/>
            <a:ext cx="334331" cy="131781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8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4444" y="2653061"/>
            <a:ext cx="334823" cy="417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4443" y="3088533"/>
            <a:ext cx="334823" cy="417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4444" y="3515127"/>
            <a:ext cx="334823" cy="417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2" name="Elbow Connector 201"/>
          <p:cNvCxnSpPr>
            <a:stCxn id="80" idx="1"/>
          </p:cNvCxnSpPr>
          <p:nvPr/>
        </p:nvCxnSpPr>
        <p:spPr>
          <a:xfrm rot="10800000" flipV="1">
            <a:off x="2186309" y="3751573"/>
            <a:ext cx="707945" cy="1"/>
          </a:xfrm>
          <a:prstGeom prst="bentConnector3">
            <a:avLst>
              <a:gd name="adj1" fmla="val 50000"/>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18" name="TextBox 217"/>
          <p:cNvSpPr txBox="1"/>
          <p:nvPr/>
        </p:nvSpPr>
        <p:spPr>
          <a:xfrm>
            <a:off x="67506" y="2717735"/>
            <a:ext cx="869172" cy="276999"/>
          </a:xfrm>
          <a:prstGeom prst="rect">
            <a:avLst/>
          </a:prstGeom>
          <a:noFill/>
        </p:spPr>
        <p:txBody>
          <a:bodyPr wrap="square" rtlCol="0">
            <a:spAutoFit/>
          </a:bodyPr>
          <a:lstStyle/>
          <a:p>
            <a:pPr algn="ctr"/>
            <a:r>
              <a:rPr lang="en-US" sz="1200" dirty="0" smtClean="0">
                <a:latin typeface="Sapient Centro Slab" panose="02000503050000020004" pitchFamily="2" charset="0"/>
              </a:rPr>
              <a:t>Developer</a:t>
            </a:r>
            <a:endParaRPr lang="en-US" sz="2800" dirty="0">
              <a:latin typeface="Sapient Centro Slab" panose="02000503050000020004" pitchFamily="2" charset="0"/>
            </a:endParaRPr>
          </a:p>
        </p:txBody>
      </p:sp>
      <p:sp>
        <p:nvSpPr>
          <p:cNvPr id="219" name="TextBox 218"/>
          <p:cNvSpPr txBox="1"/>
          <p:nvPr/>
        </p:nvSpPr>
        <p:spPr>
          <a:xfrm>
            <a:off x="99690" y="4519327"/>
            <a:ext cx="869172" cy="276999"/>
          </a:xfrm>
          <a:prstGeom prst="rect">
            <a:avLst/>
          </a:prstGeom>
          <a:noFill/>
        </p:spPr>
        <p:txBody>
          <a:bodyPr wrap="square" rtlCol="0">
            <a:spAutoFit/>
          </a:bodyPr>
          <a:lstStyle/>
          <a:p>
            <a:pPr algn="ctr"/>
            <a:r>
              <a:rPr lang="en-US" sz="1200" dirty="0" smtClean="0">
                <a:latin typeface="Sapient Centro Slab" panose="02000503050000020004" pitchFamily="2" charset="0"/>
              </a:rPr>
              <a:t>Sensor</a:t>
            </a:r>
            <a:endParaRPr lang="en-US" sz="2800" dirty="0">
              <a:latin typeface="Sapient Centro Slab" panose="02000503050000020004" pitchFamily="2" charset="0"/>
            </a:endParaRPr>
          </a:p>
        </p:txBody>
      </p:sp>
      <p:sp>
        <p:nvSpPr>
          <p:cNvPr id="220" name="TextBox 219"/>
          <p:cNvSpPr txBox="1"/>
          <p:nvPr/>
        </p:nvSpPr>
        <p:spPr>
          <a:xfrm>
            <a:off x="122997" y="6159412"/>
            <a:ext cx="869172" cy="276999"/>
          </a:xfrm>
          <a:prstGeom prst="rect">
            <a:avLst/>
          </a:prstGeom>
          <a:noFill/>
        </p:spPr>
        <p:txBody>
          <a:bodyPr wrap="square" rtlCol="0">
            <a:spAutoFit/>
          </a:bodyPr>
          <a:lstStyle/>
          <a:p>
            <a:pPr algn="ctr"/>
            <a:r>
              <a:rPr lang="en-US" sz="1200" dirty="0" smtClean="0">
                <a:latin typeface="Sapient Centro Slab" panose="02000503050000020004" pitchFamily="2" charset="0"/>
              </a:rPr>
              <a:t>Analyst</a:t>
            </a:r>
            <a:endParaRPr lang="en-US" sz="2800" dirty="0">
              <a:latin typeface="Sapient Centro Slab" panose="02000503050000020004" pitchFamily="2" charset="0"/>
            </a:endParaRPr>
          </a:p>
        </p:txBody>
      </p:sp>
      <p:sp>
        <p:nvSpPr>
          <p:cNvPr id="221" name="TextBox 220"/>
          <p:cNvSpPr txBox="1"/>
          <p:nvPr/>
        </p:nvSpPr>
        <p:spPr>
          <a:xfrm>
            <a:off x="874539" y="2126939"/>
            <a:ext cx="869172" cy="430887"/>
          </a:xfrm>
          <a:prstGeom prst="rect">
            <a:avLst/>
          </a:prstGeom>
          <a:noFill/>
        </p:spPr>
        <p:txBody>
          <a:bodyPr wrap="square" rtlCol="0">
            <a:spAutoFit/>
          </a:bodyPr>
          <a:lstStyle/>
          <a:p>
            <a:pPr algn="ctr"/>
            <a:r>
              <a:rPr lang="en-US" sz="1100" dirty="0">
                <a:latin typeface="Sapient Centro Slab" panose="02000503050000020004" pitchFamily="2" charset="0"/>
              </a:rPr>
              <a:t>Channel Definition</a:t>
            </a:r>
            <a:endParaRPr lang="en-US" sz="2400" dirty="0">
              <a:latin typeface="Sapient Centro Slab" panose="02000503050000020004" pitchFamily="2" charset="0"/>
            </a:endParaRPr>
          </a:p>
        </p:txBody>
      </p:sp>
      <p:sp>
        <p:nvSpPr>
          <p:cNvPr id="228" name="Rectangle 227"/>
          <p:cNvSpPr/>
          <p:nvPr/>
        </p:nvSpPr>
        <p:spPr>
          <a:xfrm>
            <a:off x="6594547" y="2749699"/>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800" b="1" dirty="0" smtClean="0">
                <a:latin typeface="Sapient Centro Slab" panose="02000503050000020004" pitchFamily="2" charset="0"/>
              </a:rPr>
              <a:t>Query API</a:t>
            </a:r>
            <a:endParaRPr lang="en-US" sz="1800" b="1" dirty="0">
              <a:latin typeface="Sapient Centro Slab" panose="02000503050000020004" pitchFamily="2" charset="0"/>
            </a:endParaRPr>
          </a:p>
        </p:txBody>
      </p:sp>
      <p:cxnSp>
        <p:nvCxnSpPr>
          <p:cNvPr id="235" name="Elbow Connector 234"/>
          <p:cNvCxnSpPr>
            <a:endCxn id="224" idx="0"/>
          </p:cNvCxnSpPr>
          <p:nvPr/>
        </p:nvCxnSpPr>
        <p:spPr>
          <a:xfrm rot="5400000">
            <a:off x="4104321" y="3919946"/>
            <a:ext cx="1351418" cy="751330"/>
          </a:xfrm>
          <a:prstGeom prst="bentConnector3">
            <a:avLst>
              <a:gd name="adj1" fmla="val -42"/>
            </a:avLst>
          </a:prstGeom>
          <a:ln>
            <a:tailEnd type="arrow"/>
          </a:ln>
        </p:spPr>
        <p:style>
          <a:lnRef idx="2">
            <a:schemeClr val="accent1"/>
          </a:lnRef>
          <a:fillRef idx="0">
            <a:schemeClr val="accent1"/>
          </a:fillRef>
          <a:effectRef idx="1">
            <a:schemeClr val="accent1"/>
          </a:effectRef>
          <a:fontRef idx="minor">
            <a:schemeClr val="tx1"/>
          </a:fontRef>
        </p:style>
      </p:cxnSp>
      <p:sp>
        <p:nvSpPr>
          <p:cNvPr id="223" name="Rectangle 222"/>
          <p:cNvSpPr/>
          <p:nvPr/>
        </p:nvSpPr>
        <p:spPr>
          <a:xfrm>
            <a:off x="3931003" y="2751430"/>
            <a:ext cx="836305" cy="5452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smtClean="0">
                <a:latin typeface="Sapient Centro Slab" panose="02000503050000020004" pitchFamily="2" charset="0"/>
              </a:rPr>
              <a:t>Channels Spark Connector</a:t>
            </a:r>
            <a:endParaRPr lang="en-US" sz="1050" dirty="0">
              <a:latin typeface="Sapient Centro Slab" panose="02000503050000020004" pitchFamily="2" charset="0"/>
            </a:endParaRPr>
          </a:p>
        </p:txBody>
      </p:sp>
      <p:cxnSp>
        <p:nvCxnSpPr>
          <p:cNvPr id="243" name="Elbow Connector 242"/>
          <p:cNvCxnSpPr/>
          <p:nvPr/>
        </p:nvCxnSpPr>
        <p:spPr>
          <a:xfrm rot="10800000">
            <a:off x="3712533" y="5309258"/>
            <a:ext cx="1424113" cy="4"/>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24" name="Rectangle 223"/>
          <p:cNvSpPr/>
          <p:nvPr/>
        </p:nvSpPr>
        <p:spPr>
          <a:xfrm>
            <a:off x="3986212" y="4971320"/>
            <a:ext cx="836305" cy="5452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solidFill>
                  <a:schemeClr val="lt1"/>
                </a:solidFill>
                <a:latin typeface="Sapient Centro Slab" panose="02000503050000020004" pitchFamily="2" charset="0"/>
              </a:rPr>
              <a:t>Channels Spark Connector</a:t>
            </a:r>
          </a:p>
        </p:txBody>
      </p:sp>
      <p:sp>
        <p:nvSpPr>
          <p:cNvPr id="249" name="TextBox 248"/>
          <p:cNvSpPr txBox="1"/>
          <p:nvPr/>
        </p:nvSpPr>
        <p:spPr>
          <a:xfrm>
            <a:off x="753232" y="3784599"/>
            <a:ext cx="869172" cy="261610"/>
          </a:xfrm>
          <a:prstGeom prst="rect">
            <a:avLst/>
          </a:prstGeom>
          <a:noFill/>
        </p:spPr>
        <p:txBody>
          <a:bodyPr wrap="square" rtlCol="0">
            <a:spAutoFit/>
          </a:bodyPr>
          <a:lstStyle/>
          <a:p>
            <a:pPr algn="ctr"/>
            <a:r>
              <a:rPr lang="en-US" sz="1100" dirty="0" smtClean="0">
                <a:latin typeface="Sapient Centro Slab" panose="02000503050000020004" pitchFamily="2" charset="0"/>
              </a:rPr>
              <a:t>Data</a:t>
            </a:r>
            <a:endParaRPr lang="en-US" sz="2400" dirty="0">
              <a:latin typeface="Sapient Centro Slab" panose="02000503050000020004" pitchFamily="2" charset="0"/>
            </a:endParaRPr>
          </a:p>
        </p:txBody>
      </p:sp>
      <p:cxnSp>
        <p:nvCxnSpPr>
          <p:cNvPr id="251" name="Elbow Connector 250"/>
          <p:cNvCxnSpPr>
            <a:stCxn id="102" idx="2"/>
            <a:endCxn id="228" idx="2"/>
          </p:cNvCxnSpPr>
          <p:nvPr/>
        </p:nvCxnSpPr>
        <p:spPr>
          <a:xfrm rot="5400000" flipH="1" flipV="1">
            <a:off x="4642344" y="3815596"/>
            <a:ext cx="918339" cy="3674836"/>
          </a:xfrm>
          <a:prstGeom prst="bentConnector3">
            <a:avLst>
              <a:gd name="adj1" fmla="val -2489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4" name="Elbow Connector 253"/>
          <p:cNvCxnSpPr>
            <a:stCxn id="228" idx="3"/>
          </p:cNvCxnSpPr>
          <p:nvPr/>
        </p:nvCxnSpPr>
        <p:spPr>
          <a:xfrm flipV="1">
            <a:off x="7283316" y="3971771"/>
            <a:ext cx="639603" cy="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7922919" y="2980675"/>
            <a:ext cx="919586" cy="1898513"/>
            <a:chOff x="7922919" y="2980675"/>
            <a:chExt cx="919586" cy="1898513"/>
          </a:xfrm>
        </p:grpSpPr>
        <p:grpSp>
          <p:nvGrpSpPr>
            <p:cNvPr id="232" name="Group 231"/>
            <p:cNvGrpSpPr/>
            <p:nvPr/>
          </p:nvGrpSpPr>
          <p:grpSpPr>
            <a:xfrm>
              <a:off x="7922919" y="2980675"/>
              <a:ext cx="919586" cy="1898513"/>
              <a:chOff x="3047684" y="2565400"/>
              <a:chExt cx="896873" cy="2527300"/>
            </a:xfrm>
          </p:grpSpPr>
          <p:sp>
            <p:nvSpPr>
              <p:cNvPr id="233" name="Rectangle 232"/>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234" name="Rectangle 233"/>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Reports</a:t>
                </a:r>
                <a:endParaRPr lang="en-US" sz="1100" dirty="0">
                  <a:latin typeface="Sapient Centro Slab" panose="02000503050000020004" pitchFamily="2" charset="0"/>
                </a:endParaRPr>
              </a:p>
            </p:txBody>
          </p:sp>
        </p:grpSp>
        <p:pic>
          <p:nvPicPr>
            <p:cNvPr id="2050" name="Picture 2" descr="Screen-Shot-2013-12-20-at-12.42.28-AM.png (200×2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556" y="3515127"/>
              <a:ext cx="616311" cy="616311"/>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https://processing.org/img/processing2-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4556" y="4229093"/>
              <a:ext cx="616311" cy="616311"/>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
        <p:nvSpPr>
          <p:cNvPr id="72" name="TextBox 71"/>
          <p:cNvSpPr txBox="1"/>
          <p:nvPr/>
        </p:nvSpPr>
        <p:spPr>
          <a:xfrm>
            <a:off x="1001307" y="5386352"/>
            <a:ext cx="981673" cy="938719"/>
          </a:xfrm>
          <a:prstGeom prst="rect">
            <a:avLst/>
          </a:prstGeom>
          <a:noFill/>
        </p:spPr>
        <p:txBody>
          <a:bodyPr wrap="square" rtlCol="0">
            <a:spAutoFit/>
          </a:bodyPr>
          <a:lstStyle/>
          <a:p>
            <a:pPr algn="ctr"/>
            <a:r>
              <a:rPr lang="en-US" sz="1100" dirty="0" smtClean="0">
                <a:latin typeface="Sapient Centro Slab" panose="02000503050000020004" pitchFamily="2" charset="0"/>
              </a:rPr>
              <a:t>Sanity Testing, build algorithms, </a:t>
            </a:r>
            <a:r>
              <a:rPr lang="en-US" sz="1100" dirty="0" err="1" smtClean="0">
                <a:latin typeface="Sapient Centro Slab" panose="02000503050000020004" pitchFamily="2" charset="0"/>
              </a:rPr>
              <a:t>etc</a:t>
            </a:r>
            <a:endParaRPr lang="en-US" sz="2400" dirty="0">
              <a:latin typeface="Sapient Centro Slab" panose="02000503050000020004" pitchFamily="2" charset="0"/>
            </a:endParaRPr>
          </a:p>
        </p:txBody>
      </p:sp>
    </p:spTree>
    <p:extLst>
      <p:ext uri="{BB962C8B-B14F-4D97-AF65-F5344CB8AC3E}">
        <p14:creationId xmlns:p14="http://schemas.microsoft.com/office/powerpoint/2010/main" val="3376663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9524"/>
            <a:ext cx="9171634" cy="5156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ctrTitle"/>
          </p:nvPr>
        </p:nvSpPr>
        <p:spPr>
          <a:xfrm>
            <a:off x="139659" y="365938"/>
            <a:ext cx="5303520" cy="553998"/>
          </a:xfrm>
        </p:spPr>
        <p:txBody>
          <a:bodyPr/>
          <a:lstStyle/>
          <a:p>
            <a:r>
              <a:rPr lang="en-US" dirty="0" smtClean="0">
                <a:solidFill>
                  <a:srgbClr val="FF0000"/>
                </a:solidFill>
              </a:rPr>
              <a:t>2013</a:t>
            </a:r>
            <a:endParaRPr lang="en-US" dirty="0">
              <a:solidFill>
                <a:srgbClr val="FF0000"/>
              </a:solidFill>
            </a:endParaRPr>
          </a:p>
        </p:txBody>
      </p:sp>
    </p:spTree>
    <p:extLst>
      <p:ext uri="{BB962C8B-B14F-4D97-AF65-F5344CB8AC3E}">
        <p14:creationId xmlns:p14="http://schemas.microsoft.com/office/powerpoint/2010/main" val="7315284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Sample analytics output</a:t>
            </a:r>
            <a:endParaRPr lang="en-US" cap="all" dirty="0"/>
          </a:p>
        </p:txBody>
      </p:sp>
      <p:sp>
        <p:nvSpPr>
          <p:cNvPr id="49"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pic>
        <p:nvPicPr>
          <p:cNvPr id="5" name="grocery_avi.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864" y="1106904"/>
            <a:ext cx="9069136" cy="5101389"/>
          </a:xfrm>
          <a:prstGeom prst="rect">
            <a:avLst/>
          </a:prstGeom>
        </p:spPr>
      </p:pic>
    </p:spTree>
    <p:extLst>
      <p:ext uri="{BB962C8B-B14F-4D97-AF65-F5344CB8AC3E}">
        <p14:creationId xmlns:p14="http://schemas.microsoft.com/office/powerpoint/2010/main" val="1051801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4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br>
              <a:rPr lang="en-US" dirty="0" smtClean="0"/>
            </a:br>
            <a:r>
              <a:rPr lang="en-US" dirty="0"/>
              <a:t>@</a:t>
            </a:r>
            <a:r>
              <a:rPr lang="en-US" dirty="0" err="1"/>
              <a:t>RookieAniket</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a:t>
            </a:r>
            <a:endParaRPr lang="en-US" dirty="0"/>
          </a:p>
        </p:txBody>
      </p:sp>
    </p:spTree>
    <p:extLst>
      <p:ext uri="{BB962C8B-B14F-4D97-AF65-F5344CB8AC3E}">
        <p14:creationId xmlns:p14="http://schemas.microsoft.com/office/powerpoint/2010/main" val="14950314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a:t>Starship Data platform</a:t>
            </a:r>
          </a:p>
        </p:txBody>
      </p:sp>
      <p:grpSp>
        <p:nvGrpSpPr>
          <p:cNvPr id="16" name="Group 15"/>
          <p:cNvGrpSpPr/>
          <p:nvPr/>
        </p:nvGrpSpPr>
        <p:grpSpPr>
          <a:xfrm>
            <a:off x="-1023619" y="1254125"/>
            <a:ext cx="10419587" cy="5133915"/>
            <a:chOff x="-1264920" y="1024830"/>
            <a:chExt cx="14295119" cy="5836285"/>
          </a:xfrm>
        </p:grpSpPr>
        <p:sp>
          <p:nvSpPr>
            <p:cNvPr id="17" name="Oval 16"/>
            <p:cNvSpPr/>
            <p:nvPr/>
          </p:nvSpPr>
          <p:spPr>
            <a:xfrm>
              <a:off x="-126492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19354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1358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83362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22" y="1972596"/>
            <a:ext cx="9140705" cy="4064923"/>
          </a:xfrm>
          <a:prstGeom prst="rect">
            <a:avLst/>
          </a:prstGeom>
        </p:spPr>
      </p:pic>
      <p:grpSp>
        <p:nvGrpSpPr>
          <p:cNvPr id="23" name="Group 22"/>
          <p:cNvGrpSpPr/>
          <p:nvPr/>
        </p:nvGrpSpPr>
        <p:grpSpPr>
          <a:xfrm>
            <a:off x="62627" y="1514256"/>
            <a:ext cx="8534995" cy="523220"/>
            <a:chOff x="145176" y="1381646"/>
            <a:chExt cx="11709559" cy="648332"/>
          </a:xfrm>
        </p:grpSpPr>
        <p:sp>
          <p:nvSpPr>
            <p:cNvPr id="24" name="TextBox 23"/>
            <p:cNvSpPr txBox="1"/>
            <p:nvPr/>
          </p:nvSpPr>
          <p:spPr>
            <a:xfrm>
              <a:off x="145176" y="1381646"/>
              <a:ext cx="18737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Sense</a:t>
              </a:r>
              <a:endParaRPr lang="en-US" sz="2800" dirty="0">
                <a:solidFill>
                  <a:schemeClr val="accent1"/>
                </a:solidFill>
                <a:latin typeface="Sapient Centro Slab" panose="02000503050000020004" pitchFamily="2" charset="0"/>
              </a:endParaRPr>
            </a:p>
          </p:txBody>
        </p:sp>
        <p:sp>
          <p:nvSpPr>
            <p:cNvPr id="25" name="TextBox 24"/>
            <p:cNvSpPr txBox="1"/>
            <p:nvPr/>
          </p:nvSpPr>
          <p:spPr>
            <a:xfrm>
              <a:off x="3307476" y="1381646"/>
              <a:ext cx="19499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Store</a:t>
              </a:r>
              <a:endParaRPr lang="en-US" sz="2800" dirty="0">
                <a:solidFill>
                  <a:schemeClr val="accent1"/>
                </a:solidFill>
                <a:latin typeface="Sapient Centro Slab" panose="02000503050000020004" pitchFamily="2" charset="0"/>
              </a:endParaRPr>
            </a:p>
          </p:txBody>
        </p:sp>
        <p:sp>
          <p:nvSpPr>
            <p:cNvPr id="26" name="TextBox 25"/>
            <p:cNvSpPr txBox="1"/>
            <p:nvPr/>
          </p:nvSpPr>
          <p:spPr>
            <a:xfrm>
              <a:off x="6366706" y="1381646"/>
              <a:ext cx="2232264"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Analyze</a:t>
              </a:r>
              <a:endParaRPr lang="en-US" sz="2800" dirty="0">
                <a:solidFill>
                  <a:schemeClr val="accent1"/>
                </a:solidFill>
                <a:latin typeface="Sapient Centro Slab" panose="02000503050000020004" pitchFamily="2" charset="0"/>
              </a:endParaRPr>
            </a:p>
          </p:txBody>
        </p:sp>
        <p:sp>
          <p:nvSpPr>
            <p:cNvPr id="27" name="TextBox 26"/>
            <p:cNvSpPr txBox="1"/>
            <p:nvPr/>
          </p:nvSpPr>
          <p:spPr>
            <a:xfrm>
              <a:off x="9511743" y="1381646"/>
              <a:ext cx="2342992" cy="648332"/>
            </a:xfrm>
            <a:prstGeom prst="rect">
              <a:avLst/>
            </a:prstGeom>
            <a:noFill/>
          </p:spPr>
          <p:txBody>
            <a:bodyPr wrap="square" rtlCol="0">
              <a:spAutoFit/>
            </a:bodyPr>
            <a:lstStyle/>
            <a:p>
              <a:pPr algn="ctr"/>
              <a:r>
                <a:rPr lang="en-US" sz="2800" dirty="0">
                  <a:solidFill>
                    <a:schemeClr val="accent1"/>
                  </a:solidFill>
                  <a:latin typeface="Sapient Centro Slab" panose="02000503050000020004" pitchFamily="2" charset="0"/>
                </a:rPr>
                <a:t>Visualize</a:t>
              </a:r>
              <a:endParaRPr lang="en-US" sz="2800" dirty="0">
                <a:solidFill>
                  <a:schemeClr val="accent1"/>
                </a:solidFill>
                <a:latin typeface="Sapient Centro Slab" panose="02000503050000020004" pitchFamily="2" charset="0"/>
              </a:endParaRPr>
            </a:p>
          </p:txBody>
        </p:sp>
      </p:grpSp>
      <p:sp>
        <p:nvSpPr>
          <p:cNvPr id="33"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3063047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cap="all" dirty="0" smtClean="0"/>
              <a:t>A new project!</a:t>
            </a:r>
            <a:endParaRPr lang="en-US" cap="all" dirty="0"/>
          </a:p>
        </p:txBody>
      </p:sp>
      <p:pic>
        <p:nvPicPr>
          <p:cNvPr id="15" name="Picture 14" descr="IMG_2165.JPG"/>
          <p:cNvPicPr>
            <a:picLocks noChangeAspect="1"/>
          </p:cNvPicPr>
          <p:nvPr/>
        </p:nvPicPr>
        <p:blipFill rotWithShape="1">
          <a:blip r:embed="rId3">
            <a:duotone>
              <a:prstClr val="black"/>
              <a:srgbClr val="21ADDD">
                <a:tint val="45000"/>
                <a:satMod val="400000"/>
              </a:srgbClr>
            </a:duotone>
            <a:extLst>
              <a:ext uri="{28A0092B-C50C-407E-A947-70E740481C1C}">
                <a14:useLocalDpi xmlns:a14="http://schemas.microsoft.com/office/drawing/2010/main" val="0"/>
              </a:ext>
            </a:extLst>
          </a:blip>
          <a:srcRect l="19786" t="40906" r="-1" b="14099"/>
          <a:stretch/>
        </p:blipFill>
        <p:spPr>
          <a:xfrm>
            <a:off x="43637" y="2168529"/>
            <a:ext cx="2945095" cy="1005474"/>
          </a:xfrm>
          <a:prstGeom prst="rect">
            <a:avLst/>
          </a:prstGeom>
        </p:spPr>
      </p:pic>
      <p:pic>
        <p:nvPicPr>
          <p:cNvPr id="16" name="Picture 7" descr="listenphoto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88732" y="2155282"/>
            <a:ext cx="3056467" cy="100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descr="litsenphoto3.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45199" y="2139438"/>
            <a:ext cx="3098801" cy="1027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39697" y="1473197"/>
            <a:ext cx="4958836" cy="369332"/>
          </a:xfrm>
          <a:prstGeom prst="rect">
            <a:avLst/>
          </a:prstGeom>
          <a:noFill/>
        </p:spPr>
        <p:txBody>
          <a:bodyPr wrap="square" rtlCol="0">
            <a:spAutoFit/>
          </a:bodyPr>
          <a:lstStyle/>
          <a:p>
            <a:r>
              <a:rPr lang="en-US" dirty="0" smtClean="0">
                <a:latin typeface="Sapient Centro Slab" panose="02000503050000020004" pitchFamily="2" charset="0"/>
              </a:rPr>
              <a:t>Instrumented Intelligence listens to:</a:t>
            </a:r>
            <a:endParaRPr lang="en-US" dirty="0">
              <a:latin typeface="Sapient Centro Slab" panose="02000503050000020004" pitchFamily="2" charset="0"/>
            </a:endParaRPr>
          </a:p>
        </p:txBody>
      </p:sp>
      <p:sp>
        <p:nvSpPr>
          <p:cNvPr id="20" name="TextBox 19"/>
          <p:cNvSpPr txBox="1"/>
          <p:nvPr/>
        </p:nvSpPr>
        <p:spPr>
          <a:xfrm>
            <a:off x="2988732" y="3335856"/>
            <a:ext cx="3056467" cy="2092881"/>
          </a:xfrm>
          <a:prstGeom prst="rect">
            <a:avLst/>
          </a:prstGeom>
          <a:noFill/>
        </p:spPr>
        <p:txBody>
          <a:bodyPr wrap="square" rtlCol="0">
            <a:spAutoFit/>
          </a:bodyPr>
          <a:lstStyle/>
          <a:p>
            <a:pPr algn="ctr"/>
            <a:r>
              <a:rPr lang="en-US" b="1" dirty="0" smtClean="0">
                <a:solidFill>
                  <a:srgbClr val="92D050"/>
                </a:solidFill>
                <a:latin typeface="Sapient Centro Slab" panose="02000503050000020004" pitchFamily="2" charset="0"/>
              </a:rPr>
              <a:t>PLACES</a:t>
            </a:r>
          </a:p>
          <a:p>
            <a:pPr eaLnBrk="1" hangingPunct="1">
              <a:lnSpc>
                <a:spcPct val="140000"/>
              </a:lnSpc>
            </a:pPr>
            <a:r>
              <a:rPr lang="en-US" altLang="en-US" sz="1600" dirty="0" smtClean="0">
                <a:latin typeface="Sapient Centro Slab" pitchFamily="2" charset="0"/>
              </a:rPr>
              <a:t>Places </a:t>
            </a:r>
            <a:r>
              <a:rPr lang="en-US" altLang="en-US" sz="1600" dirty="0">
                <a:latin typeface="Sapient Centro Slab" pitchFamily="2" charset="0"/>
              </a:rPr>
              <a:t>tell us how many visited, how long they stayed, what they touched, what they avoided, and what paths were taken.</a:t>
            </a:r>
            <a:endParaRPr lang="en-US" altLang="en-US" sz="1600" dirty="0">
              <a:latin typeface="Sapient Centro Slab" pitchFamily="2" charset="0"/>
            </a:endParaRPr>
          </a:p>
        </p:txBody>
      </p:sp>
      <p:sp>
        <p:nvSpPr>
          <p:cNvPr id="21" name="TextBox 20"/>
          <p:cNvSpPr txBox="1"/>
          <p:nvPr/>
        </p:nvSpPr>
        <p:spPr>
          <a:xfrm>
            <a:off x="6045200" y="3369719"/>
            <a:ext cx="3098800" cy="2092881"/>
          </a:xfrm>
          <a:prstGeom prst="rect">
            <a:avLst/>
          </a:prstGeom>
          <a:noFill/>
        </p:spPr>
        <p:txBody>
          <a:bodyPr wrap="square" rtlCol="0">
            <a:spAutoFit/>
          </a:bodyPr>
          <a:lstStyle/>
          <a:p>
            <a:pPr algn="ctr"/>
            <a:r>
              <a:rPr lang="en-US" b="1" dirty="0" smtClean="0">
                <a:solidFill>
                  <a:srgbClr val="FFC000"/>
                </a:solidFill>
                <a:latin typeface="Sapient Centro Slab" panose="02000503050000020004" pitchFamily="2" charset="0"/>
              </a:rPr>
              <a:t>THINGS</a:t>
            </a:r>
          </a:p>
          <a:p>
            <a:pPr eaLnBrk="1" hangingPunct="1">
              <a:lnSpc>
                <a:spcPct val="140000"/>
              </a:lnSpc>
            </a:pPr>
            <a:r>
              <a:rPr lang="en-US" altLang="en-US" sz="1600" dirty="0" smtClean="0">
                <a:latin typeface="Sapient Centro Slab" pitchFamily="2" charset="0"/>
              </a:rPr>
              <a:t>Things </a:t>
            </a:r>
            <a:r>
              <a:rPr lang="en-US" altLang="en-US" sz="1600" dirty="0">
                <a:latin typeface="Sapient Centro Slab" pitchFamily="2" charset="0"/>
              </a:rPr>
              <a:t>can tell us where they went, how fast they got there, whether they were used or not used, and what other products were used at the same time.</a:t>
            </a:r>
            <a:endParaRPr lang="en-US" altLang="en-US" sz="1600" dirty="0">
              <a:latin typeface="Sapient Centro Slab" pitchFamily="2" charset="0"/>
            </a:endParaRPr>
          </a:p>
        </p:txBody>
      </p:sp>
      <p:sp>
        <p:nvSpPr>
          <p:cNvPr id="22" name="TextBox 21"/>
          <p:cNvSpPr txBox="1"/>
          <p:nvPr/>
        </p:nvSpPr>
        <p:spPr>
          <a:xfrm>
            <a:off x="43637" y="3369719"/>
            <a:ext cx="2945095" cy="1748171"/>
          </a:xfrm>
          <a:prstGeom prst="rect">
            <a:avLst/>
          </a:prstGeom>
          <a:noFill/>
        </p:spPr>
        <p:txBody>
          <a:bodyPr wrap="square" rtlCol="0">
            <a:spAutoFit/>
          </a:bodyPr>
          <a:lstStyle/>
          <a:p>
            <a:pPr algn="ctr"/>
            <a:r>
              <a:rPr lang="en-US" b="1" dirty="0" smtClean="0">
                <a:solidFill>
                  <a:schemeClr val="tx2"/>
                </a:solidFill>
                <a:latin typeface="Sapient Centro Slab" panose="02000503050000020004" pitchFamily="2" charset="0"/>
              </a:rPr>
              <a:t>PEOPLE</a:t>
            </a:r>
          </a:p>
          <a:p>
            <a:pPr eaLnBrk="1" hangingPunct="1">
              <a:lnSpc>
                <a:spcPct val="140000"/>
              </a:lnSpc>
            </a:pPr>
            <a:r>
              <a:rPr lang="en-US" altLang="en-US" sz="1600" dirty="0">
                <a:latin typeface="Sapient Centro Slab" pitchFamily="2" charset="0"/>
              </a:rPr>
              <a:t>Personal &amp; wearable devices provide data on interactions, durations of visits, and interactions with objects.</a:t>
            </a:r>
          </a:p>
        </p:txBody>
      </p:sp>
      <p:sp>
        <p:nvSpPr>
          <p:cNvPr id="23"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201717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txBox="1">
            <a:spLocks/>
          </p:cNvSpPr>
          <p:nvPr/>
        </p:nvSpPr>
        <p:spPr>
          <a:xfrm>
            <a:off x="2524125" y="6376833"/>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pic>
        <p:nvPicPr>
          <p:cNvPr id="6" name="bottleRotate_x26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3101" y="1129732"/>
            <a:ext cx="7315200" cy="5486400"/>
          </a:xfrm>
          <a:prstGeom prst="rect">
            <a:avLst/>
          </a:prstGeom>
        </p:spPr>
      </p:pic>
      <p:sp>
        <p:nvSpPr>
          <p:cNvPr id="7" name="Rectangle 6"/>
          <p:cNvSpPr/>
          <p:nvPr/>
        </p:nvSpPr>
        <p:spPr>
          <a:xfrm>
            <a:off x="452761" y="384200"/>
            <a:ext cx="6951216" cy="53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p>
            <a:pPr>
              <a:lnSpc>
                <a:spcPct val="90000"/>
              </a:lnSpc>
            </a:pPr>
            <a:r>
              <a:rPr lang="en-US" sz="3000" cap="all" dirty="0">
                <a:latin typeface="SapientSansBold"/>
                <a:cs typeface="SapientSansBold"/>
              </a:rPr>
              <a:t>Example - Instrumenting a thing</a:t>
            </a:r>
            <a:endParaRPr lang="en-US" sz="3000" cap="all" dirty="0">
              <a:latin typeface="SapientSansBold"/>
              <a:cs typeface="SapientSansBold"/>
            </a:endParaRPr>
          </a:p>
        </p:txBody>
      </p:sp>
      <p:sp>
        <p:nvSpPr>
          <p:cNvPr id="24"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328570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9395" y="428615"/>
            <a:ext cx="6640496"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p>
            <a:pPr>
              <a:lnSpc>
                <a:spcPct val="90000"/>
              </a:lnSpc>
            </a:pPr>
            <a:r>
              <a:rPr lang="en-US" sz="3000" cap="all" dirty="0">
                <a:latin typeface="SapientSansBold"/>
                <a:cs typeface="SapientSansBold"/>
              </a:rPr>
              <a:t>Example</a:t>
            </a:r>
            <a:r>
              <a:rPr lang="en-US" sz="3000" cap="all" dirty="0">
                <a:latin typeface="SapientSansBold"/>
                <a:cs typeface="SapientSansBold"/>
              </a:rPr>
              <a:t> – Delivering Insights</a:t>
            </a:r>
            <a:endParaRPr lang="en-US" sz="3000" cap="all" dirty="0">
              <a:latin typeface="SapientSansBold"/>
              <a:cs typeface="SapientSansBold"/>
            </a:endParaRPr>
          </a:p>
        </p:txBody>
      </p:sp>
      <p:pic>
        <p:nvPicPr>
          <p:cNvPr id="8" name="antFarm_x26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1701" y="1170174"/>
            <a:ext cx="6394053" cy="5115242"/>
          </a:xfrm>
          <a:prstGeom prst="rect">
            <a:avLst/>
          </a:prstGeom>
        </p:spPr>
      </p:pic>
      <p:sp>
        <p:nvSpPr>
          <p:cNvPr id="9"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194514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cap="all" dirty="0">
                <a:solidFill>
                  <a:schemeClr val="accent6"/>
                </a:solidFill>
                <a:latin typeface="SapientSansBold" pitchFamily="2" charset="0"/>
              </a:rPr>
              <a:t>Data </a:t>
            </a:r>
            <a:r>
              <a:rPr lang="en-US" sz="2800" cap="all" dirty="0" smtClean="0">
                <a:solidFill>
                  <a:schemeClr val="accent6"/>
                </a:solidFill>
                <a:latin typeface="SapientSansBold" pitchFamily="2" charset="0"/>
              </a:rPr>
              <a:t>platform functional areas</a:t>
            </a:r>
            <a:endParaRPr lang="en-US" sz="2800" cap="all" dirty="0">
              <a:solidFill>
                <a:schemeClr val="accent6"/>
              </a:solidFill>
              <a:latin typeface="SapientSansBold" pitchFamily="2" charset="0"/>
            </a:endParaRPr>
          </a:p>
        </p:txBody>
      </p:sp>
      <p:grpSp>
        <p:nvGrpSpPr>
          <p:cNvPr id="25" name="Group 24"/>
          <p:cNvGrpSpPr/>
          <p:nvPr/>
        </p:nvGrpSpPr>
        <p:grpSpPr>
          <a:xfrm>
            <a:off x="145177" y="1381648"/>
            <a:ext cx="8414623" cy="523220"/>
            <a:chOff x="145176" y="1381646"/>
            <a:chExt cx="11709559" cy="523220"/>
          </a:xfrm>
        </p:grpSpPr>
        <p:sp>
          <p:nvSpPr>
            <p:cNvPr id="26" name="TextBox 25"/>
            <p:cNvSpPr txBox="1"/>
            <p:nvPr/>
          </p:nvSpPr>
          <p:spPr>
            <a:xfrm>
              <a:off x="145176" y="1381646"/>
              <a:ext cx="1873727" cy="523220"/>
            </a:xfrm>
            <a:prstGeom prst="rect">
              <a:avLst/>
            </a:prstGeom>
            <a:noFill/>
          </p:spPr>
          <p:txBody>
            <a:bodyPr wrap="square" rtlCol="0">
              <a:spAutoFit/>
            </a:bodyPr>
            <a:lstStyle/>
            <a:p>
              <a:pPr algn="ctr"/>
              <a:r>
                <a:rPr lang="en-US" sz="2800" dirty="0" smtClean="0">
                  <a:solidFill>
                    <a:schemeClr val="accent6"/>
                  </a:solidFill>
                  <a:latin typeface="Sapient Centro Slab" panose="02000503050000020004" pitchFamily="2" charset="0"/>
                </a:rPr>
                <a:t>Sense</a:t>
              </a:r>
              <a:endParaRPr lang="en-US" sz="4400" dirty="0">
                <a:solidFill>
                  <a:schemeClr val="accent6"/>
                </a:solidFill>
                <a:latin typeface="Sapient Centro Slab" panose="02000503050000020004" pitchFamily="2" charset="0"/>
              </a:endParaRPr>
            </a:p>
          </p:txBody>
        </p:sp>
        <p:sp>
          <p:nvSpPr>
            <p:cNvPr id="27" name="TextBox 26"/>
            <p:cNvSpPr txBox="1"/>
            <p:nvPr/>
          </p:nvSpPr>
          <p:spPr>
            <a:xfrm>
              <a:off x="3307476" y="1381646"/>
              <a:ext cx="1949929" cy="523220"/>
            </a:xfrm>
            <a:prstGeom prst="rect">
              <a:avLst/>
            </a:prstGeom>
            <a:noFill/>
          </p:spPr>
          <p:txBody>
            <a:bodyPr wrap="square" rtlCol="0">
              <a:spAutoFit/>
            </a:bodyPr>
            <a:lstStyle/>
            <a:p>
              <a:pPr algn="ctr"/>
              <a:r>
                <a:rPr lang="en-US" sz="2800" dirty="0" smtClean="0">
                  <a:solidFill>
                    <a:schemeClr val="accent6"/>
                  </a:solidFill>
                  <a:latin typeface="Sapient Centro Slab" panose="02000503050000020004" pitchFamily="2" charset="0"/>
                </a:rPr>
                <a:t>Store</a:t>
              </a:r>
              <a:endParaRPr lang="en-US" sz="4400" dirty="0">
                <a:solidFill>
                  <a:schemeClr val="accent6"/>
                </a:solidFill>
                <a:latin typeface="Sapient Centro Slab" panose="02000503050000020004" pitchFamily="2" charset="0"/>
              </a:endParaRPr>
            </a:p>
          </p:txBody>
        </p:sp>
        <p:sp>
          <p:nvSpPr>
            <p:cNvPr id="28" name="TextBox 27"/>
            <p:cNvSpPr txBox="1"/>
            <p:nvPr/>
          </p:nvSpPr>
          <p:spPr>
            <a:xfrm>
              <a:off x="6366707" y="1381646"/>
              <a:ext cx="2232265" cy="523220"/>
            </a:xfrm>
            <a:prstGeom prst="rect">
              <a:avLst/>
            </a:prstGeom>
            <a:noFill/>
          </p:spPr>
          <p:txBody>
            <a:bodyPr wrap="square" rtlCol="0">
              <a:spAutoFit/>
            </a:bodyPr>
            <a:lstStyle/>
            <a:p>
              <a:pPr algn="ctr"/>
              <a:r>
                <a:rPr lang="en-US" sz="2800" dirty="0" smtClean="0">
                  <a:solidFill>
                    <a:schemeClr val="accent6"/>
                  </a:solidFill>
                  <a:latin typeface="Sapient Centro Slab" panose="02000503050000020004" pitchFamily="2" charset="0"/>
                </a:rPr>
                <a:t>Analyze</a:t>
              </a:r>
              <a:endParaRPr lang="en-US" sz="4400" dirty="0">
                <a:solidFill>
                  <a:schemeClr val="accent6"/>
                </a:solidFill>
                <a:latin typeface="Sapient Centro Slab" panose="02000503050000020004" pitchFamily="2" charset="0"/>
              </a:endParaRPr>
            </a:p>
          </p:txBody>
        </p:sp>
        <p:sp>
          <p:nvSpPr>
            <p:cNvPr id="29" name="TextBox 28"/>
            <p:cNvSpPr txBox="1"/>
            <p:nvPr/>
          </p:nvSpPr>
          <p:spPr>
            <a:xfrm>
              <a:off x="9511744" y="1381646"/>
              <a:ext cx="2342991" cy="523220"/>
            </a:xfrm>
            <a:prstGeom prst="rect">
              <a:avLst/>
            </a:prstGeom>
            <a:noFill/>
          </p:spPr>
          <p:txBody>
            <a:bodyPr wrap="square" rtlCol="0">
              <a:spAutoFit/>
            </a:bodyPr>
            <a:lstStyle/>
            <a:p>
              <a:pPr algn="ctr"/>
              <a:r>
                <a:rPr lang="en-US" sz="2800" dirty="0" smtClean="0">
                  <a:solidFill>
                    <a:schemeClr val="accent6"/>
                  </a:solidFill>
                  <a:latin typeface="Sapient Centro Slab" panose="02000503050000020004" pitchFamily="2" charset="0"/>
                </a:rPr>
                <a:t>Visualize</a:t>
              </a:r>
              <a:endParaRPr lang="en-US" sz="4400" dirty="0">
                <a:solidFill>
                  <a:schemeClr val="accent6"/>
                </a:solidFill>
                <a:latin typeface="Sapient Centro Slab" panose="02000503050000020004" pitchFamily="2" charset="0"/>
              </a:endParaRPr>
            </a:p>
          </p:txBody>
        </p:sp>
      </p:grpSp>
      <p:sp>
        <p:nvSpPr>
          <p:cNvPr id="30" name="TextBox 29"/>
          <p:cNvSpPr txBox="1"/>
          <p:nvPr/>
        </p:nvSpPr>
        <p:spPr>
          <a:xfrm>
            <a:off x="6154489" y="2164080"/>
            <a:ext cx="1896147" cy="392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228600" indent="-228600">
              <a:spcAft>
                <a:spcPts val="2000"/>
              </a:spcAft>
              <a:buClr>
                <a:schemeClr val="tx1"/>
              </a:buClr>
              <a:buFont typeface="Wingdings" charset="0"/>
              <a:buChar char="§"/>
              <a:defRPr sz="2400">
                <a:solidFill>
                  <a:schemeClr val="accent5"/>
                </a:solidFill>
                <a:latin typeface="SapientCentroSlab-Light"/>
                <a:cs typeface="SapientCentroSlab-Light"/>
              </a:defRPr>
            </a:lvl1pPr>
            <a:lvl2pPr indent="-228600">
              <a:spcAft>
                <a:spcPts val="1000"/>
              </a:spcAft>
              <a:buClr>
                <a:schemeClr val="tx1"/>
              </a:buClr>
              <a:buFont typeface="Wingdings" charset="0"/>
              <a:buChar char="§"/>
              <a:defRPr sz="1800">
                <a:solidFill>
                  <a:schemeClr val="accent5"/>
                </a:solidFill>
                <a:latin typeface="SapientCentroSlab-Light"/>
                <a:cs typeface="SapientCentroSlab-Light"/>
              </a:defRPr>
            </a:lvl2pPr>
            <a:lvl3pPr marL="685800" indent="-228600">
              <a:spcAft>
                <a:spcPts val="1000"/>
              </a:spcAft>
              <a:buClr>
                <a:schemeClr val="tx1"/>
              </a:buClr>
              <a:buFont typeface="Wingdings" charset="0"/>
              <a:buChar char="§"/>
              <a:defRPr sz="1800">
                <a:solidFill>
                  <a:schemeClr val="accent5"/>
                </a:solidFill>
                <a:latin typeface="SapientCentroSlab-Light"/>
                <a:cs typeface="SapientCentroSlab-Light"/>
              </a:defRPr>
            </a:lvl3pPr>
            <a:lvl4pPr marL="914400" indent="-228600">
              <a:spcAft>
                <a:spcPts val="1000"/>
              </a:spcAft>
              <a:buClr>
                <a:schemeClr val="tx1"/>
              </a:buClr>
              <a:buFont typeface="Wingdings" charset="0"/>
              <a:buChar char="§"/>
              <a:defRPr sz="1800">
                <a:solidFill>
                  <a:schemeClr val="accent5"/>
                </a:solidFill>
                <a:latin typeface="SapientCentroSlab-Light"/>
                <a:cs typeface="SapientCentroSlab-Light"/>
              </a:defRPr>
            </a:lvl4pPr>
            <a:lvl5pPr marL="1143000" indent="-228600">
              <a:spcAft>
                <a:spcPts val="1000"/>
              </a:spcAft>
              <a:buClr>
                <a:schemeClr val="tx1"/>
              </a:buClr>
              <a:buFont typeface="Wingdings" charset="0"/>
              <a:buChar char="§"/>
              <a:defRPr sz="1800">
                <a:solidFill>
                  <a:schemeClr val="accent5"/>
                </a:solidFill>
                <a:latin typeface="SapientCentroSlab-Light"/>
                <a:cs typeface="SapientCentroSlab-Light"/>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endParaRPr lang="en-US" sz="2000" dirty="0"/>
          </a:p>
        </p:txBody>
      </p:sp>
      <p:grpSp>
        <p:nvGrpSpPr>
          <p:cNvPr id="31" name="Group 30"/>
          <p:cNvGrpSpPr/>
          <p:nvPr/>
        </p:nvGrpSpPr>
        <p:grpSpPr>
          <a:xfrm>
            <a:off x="6878165" y="2164080"/>
            <a:ext cx="1985429" cy="4090273"/>
            <a:chOff x="9240365" y="2164080"/>
            <a:chExt cx="2762868" cy="4090273"/>
          </a:xfrm>
        </p:grpSpPr>
        <p:sp>
          <p:nvSpPr>
            <p:cNvPr id="32" name="TextBox 31"/>
            <p:cNvSpPr txBox="1"/>
            <p:nvPr/>
          </p:nvSpPr>
          <p:spPr>
            <a:xfrm>
              <a:off x="9240365" y="2164080"/>
              <a:ext cx="2580636" cy="256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228600" indent="-228600">
                <a:spcAft>
                  <a:spcPts val="2000"/>
                </a:spcAft>
                <a:buClr>
                  <a:schemeClr val="tx1"/>
                </a:buClr>
                <a:buFont typeface="Wingdings" charset="0"/>
                <a:buChar char="§"/>
                <a:defRPr sz="2400">
                  <a:solidFill>
                    <a:schemeClr val="accent5"/>
                  </a:solidFill>
                  <a:latin typeface="SapientCentroSlab-Light"/>
                  <a:cs typeface="SapientCentroSlab-Light"/>
                </a:defRPr>
              </a:lvl1pPr>
              <a:lvl2pPr indent="-228600">
                <a:spcAft>
                  <a:spcPts val="1000"/>
                </a:spcAft>
                <a:buClr>
                  <a:schemeClr val="tx1"/>
                </a:buClr>
                <a:buFont typeface="Wingdings" charset="0"/>
                <a:buChar char="§"/>
                <a:defRPr sz="1800">
                  <a:solidFill>
                    <a:schemeClr val="accent5"/>
                  </a:solidFill>
                  <a:latin typeface="SapientCentroSlab-Light"/>
                  <a:cs typeface="SapientCentroSlab-Light"/>
                </a:defRPr>
              </a:lvl2pPr>
              <a:lvl3pPr marL="685800" indent="-228600">
                <a:spcAft>
                  <a:spcPts val="1000"/>
                </a:spcAft>
                <a:buClr>
                  <a:schemeClr val="tx1"/>
                </a:buClr>
                <a:buFont typeface="Wingdings" charset="0"/>
                <a:buChar char="§"/>
                <a:defRPr sz="1800">
                  <a:solidFill>
                    <a:schemeClr val="accent5"/>
                  </a:solidFill>
                  <a:latin typeface="SapientCentroSlab-Light"/>
                  <a:cs typeface="SapientCentroSlab-Light"/>
                </a:defRPr>
              </a:lvl3pPr>
              <a:lvl4pPr marL="914400" indent="-228600">
                <a:spcAft>
                  <a:spcPts val="1000"/>
                </a:spcAft>
                <a:buClr>
                  <a:schemeClr val="tx1"/>
                </a:buClr>
                <a:buFont typeface="Wingdings" charset="0"/>
                <a:buChar char="§"/>
                <a:defRPr sz="1800">
                  <a:solidFill>
                    <a:schemeClr val="accent5"/>
                  </a:solidFill>
                  <a:latin typeface="SapientCentroSlab-Light"/>
                  <a:cs typeface="SapientCentroSlab-Light"/>
                </a:defRPr>
              </a:lvl4pPr>
              <a:lvl5pPr marL="1143000" indent="-228600">
                <a:spcAft>
                  <a:spcPts val="1000"/>
                </a:spcAft>
                <a:buClr>
                  <a:schemeClr val="tx1"/>
                </a:buClr>
                <a:buFont typeface="Wingdings" charset="0"/>
                <a:buChar char="§"/>
                <a:defRPr sz="1800">
                  <a:solidFill>
                    <a:schemeClr val="accent5"/>
                  </a:solidFill>
                  <a:latin typeface="SapientCentroSlab-Light"/>
                  <a:cs typeface="SapientCentroSlab-Light"/>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r>
                <a:rPr lang="en-US" sz="1800" dirty="0" smtClean="0"/>
                <a:t>Visualizations</a:t>
              </a:r>
            </a:p>
            <a:p>
              <a:r>
                <a:rPr lang="en-US" sz="1800" dirty="0" smtClean="0"/>
                <a:t>Story telling</a:t>
              </a:r>
              <a:endParaRPr lang="en-US" sz="1800" dirty="0"/>
            </a:p>
          </p:txBody>
        </p:sp>
        <p:pic>
          <p:nvPicPr>
            <p:cNvPr id="33" name="Picture 3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20253" b="97890" l="1695" r="98668"/>
                      </a14:imgEffect>
                    </a14:imgLayer>
                  </a14:imgProps>
                </a:ext>
                <a:ext uri="{28A0092B-C50C-407E-A947-70E740481C1C}">
                  <a14:useLocalDpi xmlns:a14="http://schemas.microsoft.com/office/drawing/2010/main" val="0"/>
                </a:ext>
              </a:extLst>
            </a:blip>
            <a:srcRect l="989" r="1"/>
            <a:stretch/>
          </p:blipFill>
          <p:spPr>
            <a:xfrm>
              <a:off x="9447088" y="4697035"/>
              <a:ext cx="2556145" cy="1557318"/>
            </a:xfrm>
            <a:prstGeom prst="rect">
              <a:avLst/>
            </a:prstGeom>
          </p:spPr>
        </p:pic>
      </p:grpSp>
      <p:grpSp>
        <p:nvGrpSpPr>
          <p:cNvPr id="34" name="Group 33"/>
          <p:cNvGrpSpPr/>
          <p:nvPr/>
        </p:nvGrpSpPr>
        <p:grpSpPr>
          <a:xfrm>
            <a:off x="224526" y="2164080"/>
            <a:ext cx="1552557" cy="4046759"/>
            <a:chOff x="224525" y="2164080"/>
            <a:chExt cx="2160496" cy="4046759"/>
          </a:xfrm>
        </p:grpSpPr>
        <p:sp>
          <p:nvSpPr>
            <p:cNvPr id="35" name="TextBox 34"/>
            <p:cNvSpPr txBox="1"/>
            <p:nvPr/>
          </p:nvSpPr>
          <p:spPr>
            <a:xfrm>
              <a:off x="224525" y="2164080"/>
              <a:ext cx="2160496" cy="228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228600" indent="-228600">
                <a:spcAft>
                  <a:spcPts val="2000"/>
                </a:spcAft>
                <a:buClr>
                  <a:schemeClr val="tx1"/>
                </a:buClr>
                <a:buFont typeface="Wingdings" charset="0"/>
                <a:buChar char="§"/>
                <a:defRPr sz="2400">
                  <a:solidFill>
                    <a:schemeClr val="accent5"/>
                  </a:solidFill>
                  <a:latin typeface="SapientCentroSlab-Light"/>
                  <a:cs typeface="SapientCentroSlab-Light"/>
                </a:defRPr>
              </a:lvl1pPr>
              <a:lvl2pPr indent="-228600">
                <a:spcAft>
                  <a:spcPts val="1000"/>
                </a:spcAft>
                <a:buClr>
                  <a:schemeClr val="tx1"/>
                </a:buClr>
                <a:buFont typeface="Wingdings" charset="0"/>
                <a:buChar char="§"/>
                <a:defRPr sz="1800">
                  <a:solidFill>
                    <a:schemeClr val="accent5"/>
                  </a:solidFill>
                  <a:latin typeface="SapientCentroSlab-Light"/>
                  <a:cs typeface="SapientCentroSlab-Light"/>
                </a:defRPr>
              </a:lvl2pPr>
              <a:lvl3pPr marL="685800" indent="-228600">
                <a:spcAft>
                  <a:spcPts val="1000"/>
                </a:spcAft>
                <a:buClr>
                  <a:schemeClr val="tx1"/>
                </a:buClr>
                <a:buFont typeface="Wingdings" charset="0"/>
                <a:buChar char="§"/>
                <a:defRPr sz="1800">
                  <a:solidFill>
                    <a:schemeClr val="accent5"/>
                  </a:solidFill>
                  <a:latin typeface="SapientCentroSlab-Light"/>
                  <a:cs typeface="SapientCentroSlab-Light"/>
                </a:defRPr>
              </a:lvl3pPr>
              <a:lvl4pPr marL="914400" indent="-228600">
                <a:spcAft>
                  <a:spcPts val="1000"/>
                </a:spcAft>
                <a:buClr>
                  <a:schemeClr val="tx1"/>
                </a:buClr>
                <a:buFont typeface="Wingdings" charset="0"/>
                <a:buChar char="§"/>
                <a:defRPr sz="1800">
                  <a:solidFill>
                    <a:schemeClr val="accent5"/>
                  </a:solidFill>
                  <a:latin typeface="SapientCentroSlab-Light"/>
                  <a:cs typeface="SapientCentroSlab-Light"/>
                </a:defRPr>
              </a:lvl4pPr>
              <a:lvl5pPr marL="1143000" indent="-228600">
                <a:spcAft>
                  <a:spcPts val="1000"/>
                </a:spcAft>
                <a:buClr>
                  <a:schemeClr val="tx1"/>
                </a:buClr>
                <a:buFont typeface="Wingdings" charset="0"/>
                <a:buChar char="§"/>
                <a:defRPr sz="1800">
                  <a:solidFill>
                    <a:schemeClr val="accent5"/>
                  </a:solidFill>
                  <a:latin typeface="SapientCentroSlab-Light"/>
                  <a:cs typeface="SapientCentroSlab-Light"/>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r>
                <a:rPr lang="en-US" sz="1800" dirty="0" smtClean="0">
                  <a:latin typeface="SapientCentroSlab-Light" pitchFamily="50" charset="0"/>
                </a:rPr>
                <a:t>Instruments deployment</a:t>
              </a:r>
              <a:endParaRPr lang="en-US" sz="1800" dirty="0">
                <a:latin typeface="SapientCentroSlab-Light" pitchFamily="50" charset="0"/>
              </a:endParaRPr>
            </a:p>
            <a:p>
              <a:r>
                <a:rPr lang="en-US" sz="1800" dirty="0" smtClean="0">
                  <a:latin typeface="SapientCentroSlab-Light" pitchFamily="50" charset="0"/>
                </a:rPr>
                <a:t>“</a:t>
              </a:r>
              <a:r>
                <a:rPr lang="en-US" sz="1800" dirty="0">
                  <a:latin typeface="SapientCentroSlab-Light" pitchFamily="50" charset="0"/>
                </a:rPr>
                <a:t>Anchored” to people, places, and things </a:t>
              </a:r>
            </a:p>
          </p:txBody>
        </p:sp>
        <p:pic>
          <p:nvPicPr>
            <p:cNvPr id="36" name="Picture 35" descr="photo.JP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rcRect t="5821" b="5978"/>
            <a:stretch/>
          </p:blipFill>
          <p:spPr>
            <a:xfrm>
              <a:off x="611039" y="4977283"/>
              <a:ext cx="1773982" cy="1233556"/>
            </a:xfrm>
            <a:prstGeom prst="rect">
              <a:avLst/>
            </a:prstGeom>
          </p:spPr>
        </p:pic>
        <p:pic>
          <p:nvPicPr>
            <p:cNvPr id="37" name="Picture 36" descr="phoney.jpg"/>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32544" y="4977283"/>
              <a:ext cx="1091381" cy="1233556"/>
            </a:xfrm>
            <a:prstGeom prst="rect">
              <a:avLst/>
            </a:prstGeom>
          </p:spPr>
        </p:pic>
      </p:grpSp>
      <p:grpSp>
        <p:nvGrpSpPr>
          <p:cNvPr id="38" name="Group 37"/>
          <p:cNvGrpSpPr/>
          <p:nvPr/>
        </p:nvGrpSpPr>
        <p:grpSpPr>
          <a:xfrm>
            <a:off x="2041320" y="2164080"/>
            <a:ext cx="2146189" cy="4914166"/>
            <a:chOff x="3095420" y="2164080"/>
            <a:chExt cx="2986578" cy="4914166"/>
          </a:xfrm>
        </p:grpSpPr>
        <p:sp>
          <p:nvSpPr>
            <p:cNvPr id="39" name="TextBox 38"/>
            <p:cNvSpPr txBox="1"/>
            <p:nvPr/>
          </p:nvSpPr>
          <p:spPr>
            <a:xfrm>
              <a:off x="3095420" y="2164080"/>
              <a:ext cx="2986578" cy="491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228600" indent="-228600">
                <a:spcAft>
                  <a:spcPts val="2000"/>
                </a:spcAft>
                <a:buClr>
                  <a:schemeClr val="tx1"/>
                </a:buClr>
                <a:buFont typeface="Wingdings" charset="0"/>
                <a:buChar char="§"/>
                <a:defRPr sz="2400">
                  <a:solidFill>
                    <a:schemeClr val="accent5"/>
                  </a:solidFill>
                  <a:latin typeface="SapientCentroSlab-Light"/>
                  <a:cs typeface="SapientCentroSlab-Light"/>
                </a:defRPr>
              </a:lvl1pPr>
              <a:lvl2pPr indent="-228600">
                <a:spcAft>
                  <a:spcPts val="1000"/>
                </a:spcAft>
                <a:buClr>
                  <a:schemeClr val="tx1"/>
                </a:buClr>
                <a:buFont typeface="Wingdings" charset="0"/>
                <a:buChar char="§"/>
                <a:defRPr sz="1800">
                  <a:solidFill>
                    <a:schemeClr val="accent5"/>
                  </a:solidFill>
                  <a:latin typeface="SapientCentroSlab-Light"/>
                  <a:cs typeface="SapientCentroSlab-Light"/>
                </a:defRPr>
              </a:lvl2pPr>
              <a:lvl3pPr marL="685800" indent="-228600">
                <a:spcAft>
                  <a:spcPts val="1000"/>
                </a:spcAft>
                <a:buClr>
                  <a:schemeClr val="tx1"/>
                </a:buClr>
                <a:buFont typeface="Wingdings" charset="0"/>
                <a:buChar char="§"/>
                <a:defRPr sz="1800">
                  <a:solidFill>
                    <a:schemeClr val="accent5"/>
                  </a:solidFill>
                  <a:latin typeface="SapientCentroSlab-Light"/>
                  <a:cs typeface="SapientCentroSlab-Light"/>
                </a:defRPr>
              </a:lvl3pPr>
              <a:lvl4pPr marL="914400" indent="-228600">
                <a:spcAft>
                  <a:spcPts val="1000"/>
                </a:spcAft>
                <a:buClr>
                  <a:schemeClr val="tx1"/>
                </a:buClr>
                <a:buFont typeface="Wingdings" charset="0"/>
                <a:buChar char="§"/>
                <a:defRPr sz="1800">
                  <a:solidFill>
                    <a:schemeClr val="accent5"/>
                  </a:solidFill>
                  <a:latin typeface="SapientCentroSlab-Light"/>
                  <a:cs typeface="SapientCentroSlab-Light"/>
                </a:defRPr>
              </a:lvl4pPr>
              <a:lvl5pPr marL="1143000" indent="-228600">
                <a:spcAft>
                  <a:spcPts val="1000"/>
                </a:spcAft>
                <a:buClr>
                  <a:schemeClr val="tx1"/>
                </a:buClr>
                <a:buFont typeface="Wingdings" charset="0"/>
                <a:buChar char="§"/>
                <a:defRPr sz="1800">
                  <a:solidFill>
                    <a:schemeClr val="accent5"/>
                  </a:solidFill>
                  <a:latin typeface="SapientCentroSlab-Light"/>
                  <a:cs typeface="SapientCentroSlab-Light"/>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r>
                <a:rPr lang="en-US" sz="1800" dirty="0" smtClean="0"/>
                <a:t>Store </a:t>
              </a:r>
              <a:r>
                <a:rPr lang="en-US" sz="1800" dirty="0"/>
                <a:t>+ information </a:t>
              </a:r>
              <a:r>
                <a:rPr lang="en-US" sz="1800" dirty="0" smtClean="0"/>
                <a:t>extraction</a:t>
              </a:r>
            </a:p>
            <a:p>
              <a:r>
                <a:rPr lang="en-US" sz="1800" dirty="0" smtClean="0"/>
                <a:t>Structured and unstructured data</a:t>
              </a:r>
            </a:p>
          </p:txBody>
        </p:sp>
        <p:pic>
          <p:nvPicPr>
            <p:cNvPr id="40" name="Picture 39" descr="Screen Shot 2011-11-24 at 12.36.27 PM.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a:xfrm>
              <a:off x="3307478" y="5080168"/>
              <a:ext cx="2509288" cy="1013193"/>
            </a:xfrm>
            <a:prstGeom prst="rect">
              <a:avLst/>
            </a:prstGeom>
          </p:spPr>
        </p:pic>
      </p:grpSp>
      <p:grpSp>
        <p:nvGrpSpPr>
          <p:cNvPr id="41" name="Group 40"/>
          <p:cNvGrpSpPr/>
          <p:nvPr/>
        </p:nvGrpSpPr>
        <p:grpSpPr>
          <a:xfrm>
            <a:off x="4418012" y="2151089"/>
            <a:ext cx="2146189" cy="3942272"/>
            <a:chOff x="6170612" y="2151089"/>
            <a:chExt cx="2986578" cy="3942272"/>
          </a:xfrm>
        </p:grpSpPr>
        <p:pic>
          <p:nvPicPr>
            <p:cNvPr id="4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6982"/>
            <a:stretch/>
          </p:blipFill>
          <p:spPr bwMode="auto">
            <a:xfrm>
              <a:off x="6366708" y="5165165"/>
              <a:ext cx="2419637" cy="9281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TextBox 42"/>
            <p:cNvSpPr txBox="1"/>
            <p:nvPr/>
          </p:nvSpPr>
          <p:spPr>
            <a:xfrm>
              <a:off x="6170612" y="2151089"/>
              <a:ext cx="2986578" cy="257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defPPr>
                <a:defRPr lang="en-US"/>
              </a:defPPr>
              <a:lvl1pPr marL="228600" indent="-228600">
                <a:spcAft>
                  <a:spcPts val="2000"/>
                </a:spcAft>
                <a:buClr>
                  <a:schemeClr val="tx1"/>
                </a:buClr>
                <a:buFont typeface="Wingdings" charset="0"/>
                <a:buChar char="§"/>
                <a:defRPr sz="2400">
                  <a:solidFill>
                    <a:schemeClr val="accent5"/>
                  </a:solidFill>
                  <a:latin typeface="SapientCentroSlab-Light"/>
                  <a:cs typeface="SapientCentroSlab-Light"/>
                </a:defRPr>
              </a:lvl1pPr>
              <a:lvl2pPr indent="-228600">
                <a:spcAft>
                  <a:spcPts val="1000"/>
                </a:spcAft>
                <a:buClr>
                  <a:schemeClr val="tx1"/>
                </a:buClr>
                <a:buFont typeface="Wingdings" charset="0"/>
                <a:buChar char="§"/>
                <a:defRPr sz="1800">
                  <a:solidFill>
                    <a:schemeClr val="accent5"/>
                  </a:solidFill>
                  <a:latin typeface="SapientCentroSlab-Light"/>
                  <a:cs typeface="SapientCentroSlab-Light"/>
                </a:defRPr>
              </a:lvl2pPr>
              <a:lvl3pPr marL="685800" indent="-228600">
                <a:spcAft>
                  <a:spcPts val="1000"/>
                </a:spcAft>
                <a:buClr>
                  <a:schemeClr val="tx1"/>
                </a:buClr>
                <a:buFont typeface="Wingdings" charset="0"/>
                <a:buChar char="§"/>
                <a:defRPr sz="1800">
                  <a:solidFill>
                    <a:schemeClr val="accent5"/>
                  </a:solidFill>
                  <a:latin typeface="SapientCentroSlab-Light"/>
                  <a:cs typeface="SapientCentroSlab-Light"/>
                </a:defRPr>
              </a:lvl3pPr>
              <a:lvl4pPr marL="914400" indent="-228600">
                <a:spcAft>
                  <a:spcPts val="1000"/>
                </a:spcAft>
                <a:buClr>
                  <a:schemeClr val="tx1"/>
                </a:buClr>
                <a:buFont typeface="Wingdings" charset="0"/>
                <a:buChar char="§"/>
                <a:defRPr sz="1800">
                  <a:solidFill>
                    <a:schemeClr val="accent5"/>
                  </a:solidFill>
                  <a:latin typeface="SapientCentroSlab-Light"/>
                  <a:cs typeface="SapientCentroSlab-Light"/>
                </a:defRPr>
              </a:lvl4pPr>
              <a:lvl5pPr marL="1143000" indent="-228600">
                <a:spcAft>
                  <a:spcPts val="1000"/>
                </a:spcAft>
                <a:buClr>
                  <a:schemeClr val="tx1"/>
                </a:buClr>
                <a:buFont typeface="Wingdings" charset="0"/>
                <a:buChar char="§"/>
                <a:defRPr sz="1800">
                  <a:solidFill>
                    <a:schemeClr val="accent5"/>
                  </a:solidFill>
                  <a:latin typeface="SapientCentroSlab-Light"/>
                  <a:cs typeface="SapientCentroSlab-Light"/>
                </a:defRPr>
              </a:lvl5pPr>
              <a:lvl6pPr marL="2514600" indent="-228600">
                <a:spcBef>
                  <a:spcPct val="20000"/>
                </a:spcBef>
                <a:buFont typeface="Arial"/>
                <a:buChar char="•"/>
                <a:defRPr sz="2000">
                  <a:latin typeface="+mn-lt"/>
                  <a:ea typeface="+mn-ea"/>
                  <a:cs typeface="+mn-cs"/>
                </a:defRPr>
              </a:lvl6pPr>
              <a:lvl7pPr marL="2971800" indent="-228600">
                <a:spcBef>
                  <a:spcPct val="20000"/>
                </a:spcBef>
                <a:buFont typeface="Arial"/>
                <a:buChar char="•"/>
                <a:defRPr sz="2000">
                  <a:latin typeface="+mn-lt"/>
                  <a:ea typeface="+mn-ea"/>
                  <a:cs typeface="+mn-cs"/>
                </a:defRPr>
              </a:lvl7pPr>
              <a:lvl8pPr marL="3429000" indent="-228600">
                <a:spcBef>
                  <a:spcPct val="20000"/>
                </a:spcBef>
                <a:buFont typeface="Arial"/>
                <a:buChar char="•"/>
                <a:defRPr sz="2000">
                  <a:latin typeface="+mn-lt"/>
                  <a:ea typeface="+mn-ea"/>
                  <a:cs typeface="+mn-cs"/>
                </a:defRPr>
              </a:lvl8pPr>
              <a:lvl9pPr marL="3886200" indent="-228600">
                <a:spcBef>
                  <a:spcPct val="20000"/>
                </a:spcBef>
                <a:buFont typeface="Arial"/>
                <a:buChar char="•"/>
                <a:defRPr sz="2000">
                  <a:latin typeface="+mn-lt"/>
                  <a:ea typeface="+mn-ea"/>
                  <a:cs typeface="+mn-cs"/>
                </a:defRPr>
              </a:lvl9pPr>
            </a:lstStyle>
            <a:p>
              <a:r>
                <a:rPr lang="en-US" sz="1800" dirty="0" smtClean="0"/>
                <a:t>Machine learning</a:t>
              </a:r>
            </a:p>
            <a:p>
              <a:r>
                <a:rPr lang="en-US" sz="1800" dirty="0" smtClean="0"/>
                <a:t>Statistics</a:t>
              </a:r>
              <a:endParaRPr lang="en-US" sz="1800" dirty="0"/>
            </a:p>
          </p:txBody>
        </p:sp>
      </p:grpSp>
      <p:sp>
        <p:nvSpPr>
          <p:cNvPr id="44"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328539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smtClean="0"/>
              <a:t>Channels API – Version 1</a:t>
            </a:r>
            <a:endParaRPr lang="en-US" cap="all" dirty="0"/>
          </a:p>
        </p:txBody>
      </p:sp>
      <p:grpSp>
        <p:nvGrpSpPr>
          <p:cNvPr id="53" name="Group 52"/>
          <p:cNvGrpSpPr/>
          <p:nvPr/>
        </p:nvGrpSpPr>
        <p:grpSpPr>
          <a:xfrm>
            <a:off x="-1023619" y="1254125"/>
            <a:ext cx="10419587" cy="5133915"/>
            <a:chOff x="-1264920" y="1024830"/>
            <a:chExt cx="14295119" cy="5836285"/>
          </a:xfrm>
        </p:grpSpPr>
        <p:sp>
          <p:nvSpPr>
            <p:cNvPr id="54" name="Oval 53"/>
            <p:cNvSpPr/>
            <p:nvPr/>
          </p:nvSpPr>
          <p:spPr>
            <a:xfrm>
              <a:off x="-126492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9354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358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8336280" y="1024830"/>
              <a:ext cx="4693919" cy="5836285"/>
            </a:xfrm>
            <a:prstGeom prst="ellipse">
              <a:avLst/>
            </a:prstGeom>
            <a:solidFill>
              <a:schemeClr val="accent3">
                <a:alpha val="1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2627" y="1514256"/>
            <a:ext cx="8534995" cy="523220"/>
            <a:chOff x="145176" y="1381646"/>
            <a:chExt cx="11709559" cy="648332"/>
          </a:xfrm>
        </p:grpSpPr>
        <p:sp>
          <p:nvSpPr>
            <p:cNvPr id="60" name="TextBox 59"/>
            <p:cNvSpPr txBox="1"/>
            <p:nvPr/>
          </p:nvSpPr>
          <p:spPr>
            <a:xfrm>
              <a:off x="145176" y="1381646"/>
              <a:ext cx="18737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Sense</a:t>
              </a:r>
              <a:endParaRPr lang="en-US" sz="2800" dirty="0">
                <a:solidFill>
                  <a:schemeClr val="accent1"/>
                </a:solidFill>
                <a:latin typeface="Sapient Centro Slab" panose="02000503050000020004" pitchFamily="2" charset="0"/>
              </a:endParaRPr>
            </a:p>
          </p:txBody>
        </p:sp>
        <p:sp>
          <p:nvSpPr>
            <p:cNvPr id="61" name="TextBox 60"/>
            <p:cNvSpPr txBox="1"/>
            <p:nvPr/>
          </p:nvSpPr>
          <p:spPr>
            <a:xfrm>
              <a:off x="3307476" y="1381646"/>
              <a:ext cx="1949927"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Store</a:t>
              </a:r>
              <a:endParaRPr lang="en-US" sz="2800" dirty="0">
                <a:solidFill>
                  <a:schemeClr val="accent1"/>
                </a:solidFill>
                <a:latin typeface="Sapient Centro Slab" panose="02000503050000020004" pitchFamily="2" charset="0"/>
              </a:endParaRPr>
            </a:p>
          </p:txBody>
        </p:sp>
        <p:sp>
          <p:nvSpPr>
            <p:cNvPr id="62" name="TextBox 61"/>
            <p:cNvSpPr txBox="1"/>
            <p:nvPr/>
          </p:nvSpPr>
          <p:spPr>
            <a:xfrm>
              <a:off x="6366706" y="1381646"/>
              <a:ext cx="2232264"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Analyze</a:t>
              </a:r>
              <a:endParaRPr lang="en-US" sz="2800" dirty="0">
                <a:solidFill>
                  <a:schemeClr val="accent1"/>
                </a:solidFill>
                <a:latin typeface="Sapient Centro Slab" panose="02000503050000020004" pitchFamily="2" charset="0"/>
              </a:endParaRPr>
            </a:p>
          </p:txBody>
        </p:sp>
        <p:sp>
          <p:nvSpPr>
            <p:cNvPr id="63" name="TextBox 62"/>
            <p:cNvSpPr txBox="1"/>
            <p:nvPr/>
          </p:nvSpPr>
          <p:spPr>
            <a:xfrm>
              <a:off x="9511743" y="1381646"/>
              <a:ext cx="2342992" cy="648332"/>
            </a:xfrm>
            <a:prstGeom prst="rect">
              <a:avLst/>
            </a:prstGeom>
            <a:noFill/>
          </p:spPr>
          <p:txBody>
            <a:bodyPr wrap="square" rtlCol="0">
              <a:spAutoFit/>
            </a:bodyPr>
            <a:lstStyle/>
            <a:p>
              <a:pPr algn="ctr"/>
              <a:r>
                <a:rPr lang="en-US" sz="2800" dirty="0" smtClean="0">
                  <a:solidFill>
                    <a:schemeClr val="accent1"/>
                  </a:solidFill>
                  <a:latin typeface="Sapient Centro Slab" panose="02000503050000020004" pitchFamily="2" charset="0"/>
                </a:rPr>
                <a:t>Visualize</a:t>
              </a:r>
              <a:endParaRPr lang="en-US" sz="2800" dirty="0">
                <a:solidFill>
                  <a:schemeClr val="accent1"/>
                </a:solidFill>
                <a:latin typeface="Sapient Centro Slab" panose="02000503050000020004" pitchFamily="2" charset="0"/>
              </a:endParaRPr>
            </a:p>
          </p:txBody>
        </p:sp>
      </p:grpSp>
      <p:pic>
        <p:nvPicPr>
          <p:cNvPr id="26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3993" y="4324919"/>
            <a:ext cx="1022477" cy="80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4" name="Rectangle 263"/>
          <p:cNvSpPr/>
          <p:nvPr/>
        </p:nvSpPr>
        <p:spPr>
          <a:xfrm>
            <a:off x="1590055" y="2599009"/>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sz="1800" b="1" dirty="0" smtClean="0">
                <a:latin typeface="Sapient Centro Slab" panose="02000503050000020004" pitchFamily="2" charset="0"/>
              </a:rPr>
              <a:t>Persist API</a:t>
            </a:r>
            <a:endParaRPr lang="en-US" sz="1800" b="1" dirty="0">
              <a:latin typeface="Sapient Centro Slab" panose="02000503050000020004" pitchFamily="2" charset="0"/>
            </a:endParaRPr>
          </a:p>
        </p:txBody>
      </p:sp>
      <p:grpSp>
        <p:nvGrpSpPr>
          <p:cNvPr id="262" name="Group 261"/>
          <p:cNvGrpSpPr/>
          <p:nvPr/>
        </p:nvGrpSpPr>
        <p:grpSpPr>
          <a:xfrm>
            <a:off x="67506" y="2604489"/>
            <a:ext cx="869172" cy="1038339"/>
            <a:chOff x="67506" y="1956395"/>
            <a:chExt cx="869172" cy="1038339"/>
          </a:xfrm>
        </p:grpSpPr>
        <p:pic>
          <p:nvPicPr>
            <p:cNvPr id="265" name="Picture 13" descr="C:\Program Files (x86)\Microsoft Office\MEDIA\CAGCAT10\j0292020.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6" y="1956395"/>
              <a:ext cx="804801" cy="763774"/>
            </a:xfrm>
            <a:prstGeom prst="rect">
              <a:avLst/>
            </a:prstGeom>
            <a:noFill/>
            <a:extLst>
              <a:ext uri="{909E8E84-426E-40DD-AFC4-6F175D3DCCD1}">
                <a14:hiddenFill xmlns:a14="http://schemas.microsoft.com/office/drawing/2010/main">
                  <a:solidFill>
                    <a:srgbClr val="FFFFFF"/>
                  </a:solidFill>
                </a14:hiddenFill>
              </a:ext>
            </a:extLst>
          </p:spPr>
        </p:pic>
        <p:sp>
          <p:nvSpPr>
            <p:cNvPr id="266" name="TextBox 265"/>
            <p:cNvSpPr txBox="1"/>
            <p:nvPr/>
          </p:nvSpPr>
          <p:spPr>
            <a:xfrm>
              <a:off x="67506" y="2717735"/>
              <a:ext cx="869172" cy="276999"/>
            </a:xfrm>
            <a:prstGeom prst="rect">
              <a:avLst/>
            </a:prstGeom>
            <a:noFill/>
          </p:spPr>
          <p:txBody>
            <a:bodyPr wrap="square" rtlCol="0">
              <a:spAutoFit/>
            </a:bodyPr>
            <a:lstStyle/>
            <a:p>
              <a:pPr algn="ctr"/>
              <a:r>
                <a:rPr lang="en-US" sz="1200" dirty="0" smtClean="0">
                  <a:latin typeface="Sapient Centro Slab" panose="02000503050000020004" pitchFamily="2" charset="0"/>
                </a:rPr>
                <a:t>Developer</a:t>
              </a:r>
              <a:endParaRPr lang="en-US" sz="2800" dirty="0">
                <a:latin typeface="Sapient Centro Slab" panose="02000503050000020004" pitchFamily="2" charset="0"/>
              </a:endParaRPr>
            </a:p>
          </p:txBody>
        </p:sp>
      </p:grpSp>
      <p:sp>
        <p:nvSpPr>
          <p:cNvPr id="271" name="TextBox 270"/>
          <p:cNvSpPr txBox="1"/>
          <p:nvPr/>
        </p:nvSpPr>
        <p:spPr>
          <a:xfrm>
            <a:off x="743327" y="2894356"/>
            <a:ext cx="869172" cy="430887"/>
          </a:xfrm>
          <a:prstGeom prst="rect">
            <a:avLst/>
          </a:prstGeom>
          <a:noFill/>
        </p:spPr>
        <p:txBody>
          <a:bodyPr wrap="square" rtlCol="0">
            <a:spAutoFit/>
          </a:bodyPr>
          <a:lstStyle/>
          <a:p>
            <a:pPr algn="ctr"/>
            <a:r>
              <a:rPr lang="en-US" sz="1100" dirty="0">
                <a:latin typeface="Sapient Centro Slab" panose="02000503050000020004" pitchFamily="2" charset="0"/>
              </a:rPr>
              <a:t>Channel Definition</a:t>
            </a:r>
            <a:endParaRPr lang="en-US" sz="2400" dirty="0">
              <a:latin typeface="Sapient Centro Slab" panose="02000503050000020004" pitchFamily="2" charset="0"/>
            </a:endParaRPr>
          </a:p>
        </p:txBody>
      </p:sp>
      <p:sp>
        <p:nvSpPr>
          <p:cNvPr id="273" name="TextBox 272"/>
          <p:cNvSpPr txBox="1"/>
          <p:nvPr/>
        </p:nvSpPr>
        <p:spPr>
          <a:xfrm>
            <a:off x="744281" y="4431603"/>
            <a:ext cx="869172" cy="261610"/>
          </a:xfrm>
          <a:prstGeom prst="rect">
            <a:avLst/>
          </a:prstGeom>
          <a:noFill/>
        </p:spPr>
        <p:txBody>
          <a:bodyPr wrap="square" rtlCol="0">
            <a:spAutoFit/>
          </a:bodyPr>
          <a:lstStyle/>
          <a:p>
            <a:pPr algn="ctr"/>
            <a:r>
              <a:rPr lang="en-US" sz="1100" dirty="0" smtClean="0">
                <a:latin typeface="Sapient Centro Slab" panose="02000503050000020004" pitchFamily="2" charset="0"/>
              </a:rPr>
              <a:t>Data</a:t>
            </a:r>
            <a:endParaRPr lang="en-US" sz="2400" dirty="0">
              <a:latin typeface="Sapient Centro Slab" panose="02000503050000020004" pitchFamily="2" charset="0"/>
            </a:endParaRPr>
          </a:p>
        </p:txBody>
      </p:sp>
      <p:grpSp>
        <p:nvGrpSpPr>
          <p:cNvPr id="275" name="Group 274"/>
          <p:cNvGrpSpPr/>
          <p:nvPr/>
        </p:nvGrpSpPr>
        <p:grpSpPr>
          <a:xfrm>
            <a:off x="2613605" y="2716263"/>
            <a:ext cx="896873" cy="1848158"/>
            <a:chOff x="2634684" y="4330700"/>
            <a:chExt cx="896873" cy="2527300"/>
          </a:xfrm>
        </p:grpSpPr>
        <p:grpSp>
          <p:nvGrpSpPr>
            <p:cNvPr id="276" name="Group 275"/>
            <p:cNvGrpSpPr/>
            <p:nvPr/>
          </p:nvGrpSpPr>
          <p:grpSpPr>
            <a:xfrm>
              <a:off x="2634684" y="4330700"/>
              <a:ext cx="896873" cy="2527300"/>
              <a:chOff x="3047684" y="2565400"/>
              <a:chExt cx="896873" cy="2527300"/>
            </a:xfrm>
          </p:grpSpPr>
          <p:sp>
            <p:nvSpPr>
              <p:cNvPr id="278" name="Rectangle 277"/>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9" name="Rectangle 278"/>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Storage</a:t>
                </a:r>
                <a:endParaRPr lang="en-US" sz="1200" dirty="0">
                  <a:latin typeface="Sapient Centro Slab" panose="02000503050000020004" pitchFamily="2" charset="0"/>
                </a:endParaRPr>
              </a:p>
            </p:txBody>
          </p:sp>
        </p:grpSp>
        <p:pic>
          <p:nvPicPr>
            <p:cNvPr id="27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253227" y="5612260"/>
              <a:ext cx="1739277" cy="524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9" name="Group 288"/>
          <p:cNvGrpSpPr/>
          <p:nvPr/>
        </p:nvGrpSpPr>
        <p:grpSpPr>
          <a:xfrm>
            <a:off x="7614763" y="2604489"/>
            <a:ext cx="919586" cy="1898513"/>
            <a:chOff x="7922919" y="2980675"/>
            <a:chExt cx="919586" cy="1898513"/>
          </a:xfrm>
        </p:grpSpPr>
        <p:grpSp>
          <p:nvGrpSpPr>
            <p:cNvPr id="290" name="Group 289"/>
            <p:cNvGrpSpPr/>
            <p:nvPr/>
          </p:nvGrpSpPr>
          <p:grpSpPr>
            <a:xfrm>
              <a:off x="7922919" y="2980675"/>
              <a:ext cx="919586" cy="1898513"/>
              <a:chOff x="3047684" y="2565400"/>
              <a:chExt cx="896873" cy="2527300"/>
            </a:xfrm>
          </p:grpSpPr>
          <p:sp>
            <p:nvSpPr>
              <p:cNvPr id="293" name="Rectangle 292"/>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000"/>
              </a:p>
            </p:txBody>
          </p:sp>
          <p:sp>
            <p:nvSpPr>
              <p:cNvPr id="294" name="Rectangle 293"/>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Reports</a:t>
                </a:r>
                <a:endParaRPr lang="en-US" sz="1100" dirty="0">
                  <a:latin typeface="Sapient Centro Slab" panose="02000503050000020004" pitchFamily="2" charset="0"/>
                </a:endParaRPr>
              </a:p>
            </p:txBody>
          </p:sp>
        </p:grpSp>
        <p:pic>
          <p:nvPicPr>
            <p:cNvPr id="291" name="Picture 2" descr="Screen-Shot-2013-12-20-at-12.42.28-AM.png (200×2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4556" y="3515127"/>
              <a:ext cx="616311" cy="61631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https://processing.org/img/processing2-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4556" y="4229093"/>
              <a:ext cx="616311" cy="616311"/>
            </a:xfrm>
            <a:prstGeom prst="rect">
              <a:avLst/>
            </a:prstGeom>
            <a:noFill/>
            <a:extLst>
              <a:ext uri="{909E8E84-426E-40DD-AFC4-6F175D3DCCD1}">
                <a14:hiddenFill xmlns:a14="http://schemas.microsoft.com/office/drawing/2010/main">
                  <a:solidFill>
                    <a:srgbClr val="FFFFFF"/>
                  </a:solidFill>
                </a14:hiddenFill>
              </a:ext>
            </a:extLst>
          </p:spPr>
        </p:pic>
      </p:grpSp>
      <p:sp>
        <p:nvSpPr>
          <p:cNvPr id="295" name="Rectangle 294"/>
          <p:cNvSpPr/>
          <p:nvPr/>
        </p:nvSpPr>
        <p:spPr>
          <a:xfrm>
            <a:off x="6242718" y="2450195"/>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b="1" dirty="0" smtClean="0">
                <a:latin typeface="Sapient Centro Slab" panose="02000503050000020004" pitchFamily="2" charset="0"/>
              </a:rPr>
              <a:t>Query </a:t>
            </a:r>
            <a:r>
              <a:rPr lang="en-US" sz="1800" b="1" dirty="0" smtClean="0">
                <a:latin typeface="Sapient Centro Slab" panose="02000503050000020004" pitchFamily="2" charset="0"/>
              </a:rPr>
              <a:t>API</a:t>
            </a:r>
            <a:endParaRPr lang="en-US" sz="1800" b="1" dirty="0">
              <a:latin typeface="Sapient Centro Slab" panose="02000503050000020004" pitchFamily="2" charset="0"/>
            </a:endParaRPr>
          </a:p>
        </p:txBody>
      </p:sp>
      <p:sp>
        <p:nvSpPr>
          <p:cNvPr id="296" name="Rectangle 295"/>
          <p:cNvSpPr/>
          <p:nvPr/>
        </p:nvSpPr>
        <p:spPr>
          <a:xfrm>
            <a:off x="3798527" y="2533179"/>
            <a:ext cx="688769" cy="244414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b="1" dirty="0" smtClean="0">
                <a:latin typeface="Sapient Centro Slab" panose="02000503050000020004" pitchFamily="2" charset="0"/>
              </a:rPr>
              <a:t>Connector</a:t>
            </a:r>
            <a:endParaRPr lang="en-US" sz="1800" b="1" dirty="0">
              <a:latin typeface="Sapient Centro Slab" panose="02000503050000020004" pitchFamily="2" charset="0"/>
            </a:endParaRPr>
          </a:p>
        </p:txBody>
      </p:sp>
      <p:cxnSp>
        <p:nvCxnSpPr>
          <p:cNvPr id="300" name="Elbow Connector 299"/>
          <p:cNvCxnSpPr>
            <a:stCxn id="278" idx="2"/>
            <a:endCxn id="295" idx="2"/>
          </p:cNvCxnSpPr>
          <p:nvPr/>
        </p:nvCxnSpPr>
        <p:spPr>
          <a:xfrm rot="16200000" flipH="1">
            <a:off x="4659613" y="2966849"/>
            <a:ext cx="329919" cy="3525061"/>
          </a:xfrm>
          <a:prstGeom prst="bentConnector3">
            <a:avLst>
              <a:gd name="adj1" fmla="val 26077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62" name="Straight Arrow Connector 2061"/>
          <p:cNvCxnSpPr>
            <a:stCxn id="264" idx="3"/>
          </p:cNvCxnSpPr>
          <p:nvPr/>
        </p:nvCxnSpPr>
        <p:spPr>
          <a:xfrm>
            <a:off x="2278824" y="3821082"/>
            <a:ext cx="33478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4" name="Straight Arrow Connector 313"/>
          <p:cNvCxnSpPr>
            <a:endCxn id="296" idx="1"/>
          </p:cNvCxnSpPr>
          <p:nvPr/>
        </p:nvCxnSpPr>
        <p:spPr>
          <a:xfrm>
            <a:off x="3510478" y="3755252"/>
            <a:ext cx="2880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p:nvPr/>
        </p:nvCxnSpPr>
        <p:spPr>
          <a:xfrm>
            <a:off x="4487296" y="3755252"/>
            <a:ext cx="4060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8" name="Straight Arrow Connector 317"/>
          <p:cNvCxnSpPr/>
          <p:nvPr/>
        </p:nvCxnSpPr>
        <p:spPr>
          <a:xfrm>
            <a:off x="5811779" y="3796814"/>
            <a:ext cx="43093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a:off x="6931487" y="3796814"/>
            <a:ext cx="6832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a:off x="872307" y="3096853"/>
            <a:ext cx="7177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a:off x="858888" y="4760553"/>
            <a:ext cx="7177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9" name="Straight Arrow Connector 328"/>
          <p:cNvCxnSpPr/>
          <p:nvPr/>
        </p:nvCxnSpPr>
        <p:spPr>
          <a:xfrm flipH="1">
            <a:off x="4487296" y="3907652"/>
            <a:ext cx="40601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H="1">
            <a:off x="3510478" y="3971276"/>
            <a:ext cx="2880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893312" y="2658926"/>
            <a:ext cx="918467" cy="2026685"/>
            <a:chOff x="4893312" y="2658926"/>
            <a:chExt cx="918467" cy="2026685"/>
          </a:xfrm>
        </p:grpSpPr>
        <p:grpSp>
          <p:nvGrpSpPr>
            <p:cNvPr id="282" name="Group 281"/>
            <p:cNvGrpSpPr/>
            <p:nvPr/>
          </p:nvGrpSpPr>
          <p:grpSpPr>
            <a:xfrm>
              <a:off x="4893312" y="2658926"/>
              <a:ext cx="918467" cy="2026685"/>
              <a:chOff x="3047684" y="2565400"/>
              <a:chExt cx="896873" cy="2527300"/>
            </a:xfrm>
          </p:grpSpPr>
          <p:sp>
            <p:nvSpPr>
              <p:cNvPr id="284" name="Rectangle 283"/>
              <p:cNvSpPr/>
              <p:nvPr/>
            </p:nvSpPr>
            <p:spPr>
              <a:xfrm>
                <a:off x="3047684" y="2565400"/>
                <a:ext cx="896873" cy="25273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5" name="Rectangle 284"/>
              <p:cNvSpPr/>
              <p:nvPr/>
            </p:nvSpPr>
            <p:spPr>
              <a:xfrm>
                <a:off x="3047684" y="2565400"/>
                <a:ext cx="896873" cy="5461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200" dirty="0" smtClean="0">
                    <a:latin typeface="Sapient Centro Slab" panose="02000503050000020004" pitchFamily="2" charset="0"/>
                  </a:rPr>
                  <a:t>Batch Analytics</a:t>
                </a:r>
                <a:endParaRPr lang="en-US" sz="1200" dirty="0">
                  <a:latin typeface="Sapient Centro Slab" panose="02000503050000020004" pitchFamily="2" charset="0"/>
                </a:endParaRPr>
              </a:p>
            </p:txBody>
          </p:sp>
        </p:grpSp>
        <p:pic>
          <p:nvPicPr>
            <p:cNvPr id="207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4168" y="3448688"/>
              <a:ext cx="800696" cy="699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8" name="Footer Placeholder 4"/>
          <p:cNvSpPr txBox="1">
            <a:spLocks/>
          </p:cNvSpPr>
          <p:nvPr/>
        </p:nvSpPr>
        <p:spPr>
          <a:xfrm>
            <a:off x="2524124" y="668972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
        <p:nvSpPr>
          <p:cNvPr id="4" name="TextBox 3"/>
          <p:cNvSpPr txBox="1"/>
          <p:nvPr/>
        </p:nvSpPr>
        <p:spPr>
          <a:xfrm>
            <a:off x="2643899" y="475239"/>
            <a:ext cx="4092809" cy="639405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050" dirty="0">
                <a:latin typeface="Sapient Centro Slab" panose="02000503050000020004" pitchFamily="2" charset="0"/>
              </a:rPr>
              <a:t>{</a:t>
            </a:r>
          </a:p>
          <a:p>
            <a:r>
              <a:rPr lang="en-US" sz="1050" dirty="0">
                <a:latin typeface="Sapient Centro Slab" panose="02000503050000020004" pitchFamily="2" charset="0"/>
              </a:rPr>
              <a:t>    "id": "</a:t>
            </a:r>
            <a:r>
              <a:rPr lang="en-US" sz="1050" dirty="0" err="1">
                <a:latin typeface="Sapient Centro Slab" panose="02000503050000020004" pitchFamily="2" charset="0"/>
              </a:rPr>
              <a:t>MyDevChannelDef</a:t>
            </a:r>
            <a:r>
              <a:rPr lang="en-US" sz="1050" dirty="0">
                <a:latin typeface="Sapient Centro Slab" panose="02000503050000020004" pitchFamily="2" charset="0"/>
              </a:rPr>
              <a:t>",</a:t>
            </a:r>
          </a:p>
          <a:p>
            <a:r>
              <a:rPr lang="en-US" sz="1050" dirty="0">
                <a:latin typeface="Sapient Centro Slab" panose="02000503050000020004" pitchFamily="2" charset="0"/>
              </a:rPr>
              <a:t>    "description": "Development channel",</a:t>
            </a:r>
          </a:p>
          <a:p>
            <a:r>
              <a:rPr lang="en-US" sz="1050" dirty="0">
                <a:latin typeface="Sapient Centro Slab" panose="02000503050000020004" pitchFamily="2" charset="0"/>
              </a:rPr>
              <a:t>    "fields": [</a:t>
            </a:r>
          </a:p>
          <a:p>
            <a:r>
              <a:rPr lang="en-US" sz="1050" dirty="0">
                <a:latin typeface="Sapient Centro Slab" panose="02000503050000020004" pitchFamily="2" charset="0"/>
              </a:rPr>
              <a:t>        {</a:t>
            </a:r>
          </a:p>
          <a:p>
            <a:r>
              <a:rPr lang="en-US" sz="1050" dirty="0">
                <a:latin typeface="Sapient Centro Slab" panose="02000503050000020004" pitchFamily="2" charset="0"/>
              </a:rPr>
              <a:t>            "name": "</a:t>
            </a:r>
            <a:r>
              <a:rPr lang="en-US" sz="1050" dirty="0" err="1">
                <a:latin typeface="Sapient Centro Slab" panose="02000503050000020004" pitchFamily="2" charset="0"/>
              </a:rPr>
              <a:t>MyField</a:t>
            </a:r>
            <a:r>
              <a:rPr lang="en-US" sz="1050" dirty="0">
                <a:latin typeface="Sapient Centro Slab" panose="02000503050000020004" pitchFamily="2" charset="0"/>
              </a:rPr>
              <a:t>",</a:t>
            </a:r>
          </a:p>
          <a:p>
            <a:r>
              <a:rPr lang="en-US" sz="1050" dirty="0">
                <a:latin typeface="Sapient Centro Slab" panose="02000503050000020004" pitchFamily="2" charset="0"/>
              </a:rPr>
              <a:t>            "</a:t>
            </a:r>
            <a:r>
              <a:rPr lang="en-US" sz="1050" dirty="0" err="1">
                <a:latin typeface="Sapient Centro Slab" panose="02000503050000020004" pitchFamily="2" charset="0"/>
              </a:rPr>
              <a:t>typeId</a:t>
            </a:r>
            <a:r>
              <a:rPr lang="en-US" sz="1050" dirty="0">
                <a:latin typeface="Sapient Centro Slab" panose="02000503050000020004" pitchFamily="2" charset="0"/>
              </a:rPr>
              <a:t>": "String",</a:t>
            </a:r>
          </a:p>
          <a:p>
            <a:r>
              <a:rPr lang="en-US" sz="1050" dirty="0">
                <a:latin typeface="Sapient Centro Slab" panose="02000503050000020004" pitchFamily="2" charset="0"/>
              </a:rPr>
              <a:t>            "</a:t>
            </a:r>
            <a:r>
              <a:rPr lang="en-US" sz="1050" dirty="0" err="1">
                <a:latin typeface="Sapient Centro Slab" panose="02000503050000020004" pitchFamily="2" charset="0"/>
              </a:rPr>
              <a:t>isKey</a:t>
            </a:r>
            <a:r>
              <a:rPr lang="en-US" sz="1050" dirty="0">
                <a:latin typeface="Sapient Centro Slab" panose="02000503050000020004" pitchFamily="2" charset="0"/>
              </a:rPr>
              <a:t>": false</a:t>
            </a:r>
          </a:p>
          <a:p>
            <a:r>
              <a:rPr lang="en-US" sz="1050" dirty="0">
                <a:latin typeface="Sapient Centro Slab" panose="02000503050000020004" pitchFamily="2" charset="0"/>
              </a:rPr>
              <a:t>        },</a:t>
            </a:r>
          </a:p>
          <a:p>
            <a:r>
              <a:rPr lang="en-US" sz="1050" dirty="0">
                <a:latin typeface="Sapient Centro Slab" panose="02000503050000020004" pitchFamily="2" charset="0"/>
              </a:rPr>
              <a:t>        {</a:t>
            </a:r>
          </a:p>
          <a:p>
            <a:r>
              <a:rPr lang="en-US" sz="1050" dirty="0">
                <a:latin typeface="Sapient Centro Slab" panose="02000503050000020004" pitchFamily="2" charset="0"/>
              </a:rPr>
              <a:t>            "name": "MyField2",</a:t>
            </a:r>
          </a:p>
          <a:p>
            <a:r>
              <a:rPr lang="en-US" sz="1050" dirty="0">
                <a:latin typeface="Sapient Centro Slab" panose="02000503050000020004" pitchFamily="2" charset="0"/>
              </a:rPr>
              <a:t>            "</a:t>
            </a:r>
            <a:r>
              <a:rPr lang="en-US" sz="1050" dirty="0" err="1">
                <a:latin typeface="Sapient Centro Slab" panose="02000503050000020004" pitchFamily="2" charset="0"/>
              </a:rPr>
              <a:t>typeId</a:t>
            </a:r>
            <a:r>
              <a:rPr lang="en-US" sz="1050" dirty="0">
                <a:latin typeface="Sapient Centro Slab" panose="02000503050000020004" pitchFamily="2" charset="0"/>
              </a:rPr>
              <a:t>": "String",</a:t>
            </a:r>
          </a:p>
          <a:p>
            <a:r>
              <a:rPr lang="en-US" sz="1050" dirty="0">
                <a:latin typeface="Sapient Centro Slab" panose="02000503050000020004" pitchFamily="2" charset="0"/>
              </a:rPr>
              <a:t>            "</a:t>
            </a:r>
            <a:r>
              <a:rPr lang="en-US" sz="1050" dirty="0" err="1">
                <a:latin typeface="Sapient Centro Slab" panose="02000503050000020004" pitchFamily="2" charset="0"/>
              </a:rPr>
              <a:t>isKey</a:t>
            </a:r>
            <a:r>
              <a:rPr lang="en-US" sz="1050" dirty="0">
                <a:latin typeface="Sapient Centro Slab" panose="02000503050000020004" pitchFamily="2" charset="0"/>
              </a:rPr>
              <a:t>": false</a:t>
            </a:r>
          </a:p>
          <a:p>
            <a:r>
              <a:rPr lang="en-US" sz="1050" dirty="0">
                <a:latin typeface="Sapient Centro Slab" panose="02000503050000020004" pitchFamily="2" charset="0"/>
              </a:rPr>
              <a:t>        },</a:t>
            </a:r>
          </a:p>
          <a:p>
            <a:r>
              <a:rPr lang="en-US" sz="1050" dirty="0">
                <a:latin typeface="Sapient Centro Slab" panose="02000503050000020004" pitchFamily="2" charset="0"/>
              </a:rPr>
              <a:t>        {</a:t>
            </a:r>
          </a:p>
          <a:p>
            <a:r>
              <a:rPr lang="en-US" sz="1050" dirty="0">
                <a:latin typeface="Sapient Centro Slab" panose="02000503050000020004" pitchFamily="2" charset="0"/>
              </a:rPr>
              <a:t>            "name": "MyField3",</a:t>
            </a:r>
          </a:p>
          <a:p>
            <a:r>
              <a:rPr lang="en-US" sz="1050" dirty="0">
                <a:latin typeface="Sapient Centro Slab" panose="02000503050000020004" pitchFamily="2" charset="0"/>
              </a:rPr>
              <a:t>            "</a:t>
            </a:r>
            <a:r>
              <a:rPr lang="en-US" sz="1050" dirty="0" err="1">
                <a:latin typeface="Sapient Centro Slab" panose="02000503050000020004" pitchFamily="2" charset="0"/>
              </a:rPr>
              <a:t>typeId</a:t>
            </a:r>
            <a:r>
              <a:rPr lang="en-US" sz="1050" dirty="0">
                <a:latin typeface="Sapient Centro Slab" panose="02000503050000020004" pitchFamily="2" charset="0"/>
              </a:rPr>
              <a:t>": "String",</a:t>
            </a:r>
          </a:p>
          <a:p>
            <a:r>
              <a:rPr lang="en-US" sz="1050" dirty="0">
                <a:latin typeface="Sapient Centro Slab" panose="02000503050000020004" pitchFamily="2" charset="0"/>
              </a:rPr>
              <a:t>            "</a:t>
            </a:r>
            <a:r>
              <a:rPr lang="en-US" sz="1050" dirty="0" err="1">
                <a:latin typeface="Sapient Centro Slab" panose="02000503050000020004" pitchFamily="2" charset="0"/>
              </a:rPr>
              <a:t>isKey</a:t>
            </a:r>
            <a:r>
              <a:rPr lang="en-US" sz="1050" dirty="0">
                <a:latin typeface="Sapient Centro Slab" panose="02000503050000020004" pitchFamily="2" charset="0"/>
              </a:rPr>
              <a:t>": false</a:t>
            </a:r>
          </a:p>
          <a:p>
            <a:r>
              <a:rPr lang="en-US" sz="1050" dirty="0">
                <a:latin typeface="Sapient Centro Slab" panose="02000503050000020004" pitchFamily="2" charset="0"/>
              </a:rPr>
              <a:t>        },</a:t>
            </a:r>
          </a:p>
          <a:p>
            <a:r>
              <a:rPr lang="en-US" sz="1050" dirty="0">
                <a:latin typeface="Sapient Centro Slab" panose="02000503050000020004" pitchFamily="2" charset="0"/>
              </a:rPr>
              <a:t>        {</a:t>
            </a:r>
          </a:p>
          <a:p>
            <a:r>
              <a:rPr lang="en-US" sz="1050" dirty="0">
                <a:latin typeface="Sapient Centro Slab" panose="02000503050000020004" pitchFamily="2" charset="0"/>
              </a:rPr>
              <a:t>            "name": "MyField4",</a:t>
            </a:r>
          </a:p>
          <a:p>
            <a:r>
              <a:rPr lang="en-US" sz="1050" dirty="0">
                <a:latin typeface="Sapient Centro Slab" panose="02000503050000020004" pitchFamily="2" charset="0"/>
              </a:rPr>
              <a:t>            "</a:t>
            </a:r>
            <a:r>
              <a:rPr lang="en-US" sz="1050" dirty="0" err="1">
                <a:latin typeface="Sapient Centro Slab" panose="02000503050000020004" pitchFamily="2" charset="0"/>
              </a:rPr>
              <a:t>typeId</a:t>
            </a:r>
            <a:r>
              <a:rPr lang="en-US" sz="1050" dirty="0">
                <a:latin typeface="Sapient Centro Slab" panose="02000503050000020004" pitchFamily="2" charset="0"/>
              </a:rPr>
              <a:t>": "Long",</a:t>
            </a:r>
          </a:p>
          <a:p>
            <a:r>
              <a:rPr lang="en-US" sz="1050" dirty="0">
                <a:latin typeface="Sapient Centro Slab" panose="02000503050000020004" pitchFamily="2" charset="0"/>
              </a:rPr>
              <a:t>            "</a:t>
            </a:r>
            <a:r>
              <a:rPr lang="en-US" sz="1050" dirty="0" err="1">
                <a:latin typeface="Sapient Centro Slab" panose="02000503050000020004" pitchFamily="2" charset="0"/>
              </a:rPr>
              <a:t>isKey</a:t>
            </a:r>
            <a:r>
              <a:rPr lang="en-US" sz="1050" dirty="0">
                <a:latin typeface="Sapient Centro Slab" panose="02000503050000020004" pitchFamily="2" charset="0"/>
              </a:rPr>
              <a:t>": false</a:t>
            </a:r>
          </a:p>
          <a:p>
            <a:r>
              <a:rPr lang="en-US" sz="1050" dirty="0">
                <a:latin typeface="Sapient Centro Slab" panose="02000503050000020004" pitchFamily="2" charset="0"/>
              </a:rPr>
              <a:t>        },</a:t>
            </a:r>
          </a:p>
          <a:p>
            <a:r>
              <a:rPr lang="en-US" sz="1050" dirty="0">
                <a:latin typeface="Sapient Centro Slab" panose="02000503050000020004" pitchFamily="2" charset="0"/>
              </a:rPr>
              <a:t>        {</a:t>
            </a:r>
          </a:p>
          <a:p>
            <a:r>
              <a:rPr lang="en-US" sz="1050" dirty="0">
                <a:latin typeface="Sapient Centro Slab" panose="02000503050000020004" pitchFamily="2" charset="0"/>
              </a:rPr>
              <a:t>            "name": "MyField5",</a:t>
            </a:r>
          </a:p>
          <a:p>
            <a:r>
              <a:rPr lang="en-US" sz="1050" dirty="0">
                <a:latin typeface="Sapient Centro Slab" panose="02000503050000020004" pitchFamily="2" charset="0"/>
              </a:rPr>
              <a:t>            "</a:t>
            </a:r>
            <a:r>
              <a:rPr lang="en-US" sz="1050" dirty="0" err="1">
                <a:latin typeface="Sapient Centro Slab" panose="02000503050000020004" pitchFamily="2" charset="0"/>
              </a:rPr>
              <a:t>typeId</a:t>
            </a:r>
            <a:r>
              <a:rPr lang="en-US" sz="1050" dirty="0">
                <a:latin typeface="Sapient Centro Slab" panose="02000503050000020004" pitchFamily="2" charset="0"/>
              </a:rPr>
              <a:t>": "Double",</a:t>
            </a:r>
          </a:p>
          <a:p>
            <a:r>
              <a:rPr lang="en-US" sz="1050" dirty="0">
                <a:latin typeface="Sapient Centro Slab" panose="02000503050000020004" pitchFamily="2" charset="0"/>
              </a:rPr>
              <a:t>            "</a:t>
            </a:r>
            <a:r>
              <a:rPr lang="en-US" sz="1050" dirty="0" err="1">
                <a:latin typeface="Sapient Centro Slab" panose="02000503050000020004" pitchFamily="2" charset="0"/>
              </a:rPr>
              <a:t>isKey</a:t>
            </a:r>
            <a:r>
              <a:rPr lang="en-US" sz="1050" dirty="0">
                <a:latin typeface="Sapient Centro Slab" panose="02000503050000020004" pitchFamily="2" charset="0"/>
              </a:rPr>
              <a:t>": true</a:t>
            </a:r>
          </a:p>
          <a:p>
            <a:r>
              <a:rPr lang="en-US" sz="1050" dirty="0">
                <a:latin typeface="Sapient Centro Slab" panose="02000503050000020004" pitchFamily="2" charset="0"/>
              </a:rPr>
              <a:t>        },</a:t>
            </a:r>
          </a:p>
          <a:p>
            <a:r>
              <a:rPr lang="en-US" sz="1050" dirty="0">
                <a:latin typeface="Sapient Centro Slab" panose="02000503050000020004" pitchFamily="2" charset="0"/>
              </a:rPr>
              <a:t>        {</a:t>
            </a:r>
          </a:p>
          <a:p>
            <a:r>
              <a:rPr lang="en-US" sz="1050" dirty="0">
                <a:latin typeface="Sapient Centro Slab" panose="02000503050000020004" pitchFamily="2" charset="0"/>
              </a:rPr>
              <a:t>            "name": "timestamp",</a:t>
            </a:r>
          </a:p>
          <a:p>
            <a:r>
              <a:rPr lang="en-US" sz="1050" dirty="0">
                <a:latin typeface="Sapient Centro Slab" panose="02000503050000020004" pitchFamily="2" charset="0"/>
              </a:rPr>
              <a:t>            "</a:t>
            </a:r>
            <a:r>
              <a:rPr lang="en-US" sz="1050" dirty="0" err="1">
                <a:latin typeface="Sapient Centro Slab" panose="02000503050000020004" pitchFamily="2" charset="0"/>
              </a:rPr>
              <a:t>typeId</a:t>
            </a:r>
            <a:r>
              <a:rPr lang="en-US" sz="1050" dirty="0">
                <a:latin typeface="Sapient Centro Slab" panose="02000503050000020004" pitchFamily="2" charset="0"/>
              </a:rPr>
              <a:t>": "Timestamp",</a:t>
            </a:r>
          </a:p>
          <a:p>
            <a:r>
              <a:rPr lang="en-US" sz="1050" dirty="0">
                <a:latin typeface="Sapient Centro Slab" panose="02000503050000020004" pitchFamily="2" charset="0"/>
              </a:rPr>
              <a:t>            "</a:t>
            </a:r>
            <a:r>
              <a:rPr lang="en-US" sz="1050" dirty="0" err="1">
                <a:latin typeface="Sapient Centro Slab" panose="02000503050000020004" pitchFamily="2" charset="0"/>
              </a:rPr>
              <a:t>isKey</a:t>
            </a:r>
            <a:r>
              <a:rPr lang="en-US" sz="1050" dirty="0">
                <a:latin typeface="Sapient Centro Slab" panose="02000503050000020004" pitchFamily="2" charset="0"/>
              </a:rPr>
              <a:t>": false</a:t>
            </a:r>
          </a:p>
          <a:p>
            <a:r>
              <a:rPr lang="en-US" sz="1050" dirty="0">
                <a:latin typeface="Sapient Centro Slab" panose="02000503050000020004" pitchFamily="2" charset="0"/>
              </a:rPr>
              <a:t>        }</a:t>
            </a:r>
          </a:p>
          <a:p>
            <a:r>
              <a:rPr lang="en-US" sz="1050" dirty="0">
                <a:latin typeface="Sapient Centro Slab" panose="02000503050000020004" pitchFamily="2" charset="0"/>
              </a:rPr>
              <a:t>    ],</a:t>
            </a:r>
          </a:p>
          <a:p>
            <a:r>
              <a:rPr lang="en-US" sz="1050" dirty="0">
                <a:latin typeface="Sapient Centro Slab" panose="02000503050000020004" pitchFamily="2" charset="0"/>
              </a:rPr>
              <a:t>    "metrics": </a:t>
            </a:r>
            <a:r>
              <a:rPr lang="en-US" sz="1050" dirty="0" smtClean="0">
                <a:latin typeface="Sapient Centro Slab" panose="02000503050000020004" pitchFamily="2" charset="0"/>
              </a:rPr>
              <a:t>[],</a:t>
            </a:r>
            <a:endParaRPr lang="en-US" sz="1050" dirty="0">
              <a:latin typeface="Sapient Centro Slab" panose="02000503050000020004" pitchFamily="2" charset="0"/>
            </a:endParaRPr>
          </a:p>
          <a:p>
            <a:r>
              <a:rPr lang="en-US" sz="1050" dirty="0">
                <a:latin typeface="Sapient Centro Slab" panose="02000503050000020004" pitchFamily="2" charset="0"/>
              </a:rPr>
              <a:t>    "</a:t>
            </a:r>
            <a:r>
              <a:rPr lang="en-US" sz="1050" dirty="0" err="1">
                <a:latin typeface="Sapient Centro Slab" panose="02000503050000020004" pitchFamily="2" charset="0"/>
              </a:rPr>
              <a:t>config</a:t>
            </a:r>
            <a:r>
              <a:rPr lang="en-US" sz="1050" dirty="0">
                <a:latin typeface="Sapient Centro Slab" panose="02000503050000020004" pitchFamily="2" charset="0"/>
              </a:rPr>
              <a:t>": {},</a:t>
            </a:r>
          </a:p>
          <a:p>
            <a:r>
              <a:rPr lang="en-US" sz="1050" dirty="0">
                <a:latin typeface="Sapient Centro Slab" panose="02000503050000020004" pitchFamily="2" charset="0"/>
              </a:rPr>
              <a:t>    "version": 3</a:t>
            </a:r>
          </a:p>
          <a:p>
            <a:r>
              <a:rPr lang="en-US" sz="1050" dirty="0">
                <a:latin typeface="Sapient Centro Slab" panose="02000503050000020004" pitchFamily="2" charset="0"/>
              </a:rPr>
              <a:t>}</a:t>
            </a:r>
          </a:p>
        </p:txBody>
      </p:sp>
    </p:spTree>
    <p:extLst>
      <p:ext uri="{BB962C8B-B14F-4D97-AF65-F5344CB8AC3E}">
        <p14:creationId xmlns:p14="http://schemas.microsoft.com/office/powerpoint/2010/main" val="298042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71" grpId="0"/>
      <p:bldP spid="273" grpId="0"/>
      <p:bldP spid="295" grpId="0" animBg="1"/>
      <p:bldP spid="296" grpId="0" animBg="1"/>
      <p:bldP spid="4" grpId="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all" dirty="0" err="1" smtClean="0"/>
              <a:t>Hbase</a:t>
            </a:r>
            <a:r>
              <a:rPr lang="en-US" cap="all" dirty="0" smtClean="0"/>
              <a:t> – Columnar DB</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14808694"/>
              </p:ext>
            </p:extLst>
          </p:nvPr>
        </p:nvGraphicFramePr>
        <p:xfrm>
          <a:off x="742762" y="1828814"/>
          <a:ext cx="7948468" cy="4626006"/>
        </p:xfrm>
        <a:graphic>
          <a:graphicData uri="http://schemas.openxmlformats.org/drawingml/2006/table">
            <a:tbl>
              <a:tblPr firstRow="1" bandRow="1" bandCol="1">
                <a:tableStyleId>{5C22544A-7EE6-4342-B048-85BDC9FD1C3A}</a:tableStyleId>
              </a:tblPr>
              <a:tblGrid>
                <a:gridCol w="722588"/>
                <a:gridCol w="722588"/>
                <a:gridCol w="722588"/>
                <a:gridCol w="722588"/>
                <a:gridCol w="722588"/>
                <a:gridCol w="722588"/>
                <a:gridCol w="722588"/>
                <a:gridCol w="722588"/>
                <a:gridCol w="722588"/>
                <a:gridCol w="722588"/>
                <a:gridCol w="722588"/>
              </a:tblGrid>
              <a:tr h="917606">
                <a:tc>
                  <a:txBody>
                    <a:bodyPr/>
                    <a:lstStyle/>
                    <a:p>
                      <a:r>
                        <a:rPr lang="en-US" dirty="0" smtClean="0">
                          <a:latin typeface="Sapient Centro Slab" panose="02000503050000020004" pitchFamily="2" charset="0"/>
                        </a:rPr>
                        <a:t>Row Key</a:t>
                      </a:r>
                      <a:endParaRPr lang="en-US" dirty="0">
                        <a:latin typeface="Sapient Centro Slab" panose="02000503050000020004" pitchFamily="2" charset="0"/>
                      </a:endParaRPr>
                    </a:p>
                  </a:txBody>
                  <a:tcPr/>
                </a:tc>
                <a:tc>
                  <a:txBody>
                    <a:bodyPr/>
                    <a:lstStyle/>
                    <a:p>
                      <a:r>
                        <a:rPr lang="en-US" dirty="0" smtClean="0">
                          <a:latin typeface="Sapient Centro Slab" panose="02000503050000020004" pitchFamily="2" charset="0"/>
                        </a:rPr>
                        <a:t>Col_Qual1</a:t>
                      </a:r>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Col_Qual2</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Col_Qual3</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Col_Qual4</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Col_Qual5</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r>
                        <a:rPr lang="en-US" dirty="0" smtClean="0">
                          <a:latin typeface="Sapient Centro Slab" panose="02000503050000020004" pitchFamily="2" charset="0"/>
                        </a:rPr>
                        <a:t>Col_Qual1</a:t>
                      </a:r>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Col_Qual2</a:t>
                      </a: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Col_Qual3</a:t>
                      </a: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Col_Qual4</a:t>
                      </a: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Sapient Centro Slab" panose="02000503050000020004" pitchFamily="2" charset="0"/>
                        </a:rPr>
                        <a:t>Col_Qual5</a:t>
                      </a: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row1</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row10</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row2</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row3</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row4</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row5</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row6</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row7</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a:solidFill>
                            <a:srgbClr val="000000"/>
                          </a:solidFill>
                          <a:effectLst/>
                          <a:latin typeface="Sapient Centro Slab" panose="02000503050000020004" pitchFamily="2" charset="0"/>
                        </a:rPr>
                        <a:t>row8</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r h="370840">
                <a:tc>
                  <a:txBody>
                    <a:bodyPr/>
                    <a:lstStyle/>
                    <a:p>
                      <a:pPr algn="l" fontAlgn="b"/>
                      <a:r>
                        <a:rPr lang="en-US" sz="1100" b="0" i="0" u="none" strike="noStrike" dirty="0">
                          <a:solidFill>
                            <a:srgbClr val="000000"/>
                          </a:solidFill>
                          <a:effectLst/>
                          <a:latin typeface="Sapient Centro Slab" panose="02000503050000020004" pitchFamily="2" charset="0"/>
                        </a:rPr>
                        <a:t>row9</a:t>
                      </a:r>
                    </a:p>
                  </a:txBody>
                  <a:tcPr marL="9525" marR="9525" marT="9525" marB="0" anchor="b"/>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c>
                  <a:txBody>
                    <a:bodyPr/>
                    <a:lstStyle/>
                    <a:p>
                      <a:endParaRPr lang="en-US" dirty="0">
                        <a:latin typeface="Sapient Centro Slab" panose="02000503050000020004" pitchFamily="2" charset="0"/>
                      </a:endParaRPr>
                    </a:p>
                  </a:txBody>
                  <a:tcPr>
                    <a:gradFill flip="none" rotWithShape="1">
                      <a:gsLst>
                        <a:gs pos="92000">
                          <a:schemeClr val="accent1">
                            <a:shade val="30000"/>
                            <a:satMod val="115000"/>
                          </a:schemeClr>
                        </a:gs>
                        <a:gs pos="83000">
                          <a:schemeClr val="accent1">
                            <a:shade val="67500"/>
                            <a:satMod val="115000"/>
                          </a:schemeClr>
                        </a:gs>
                        <a:gs pos="51000">
                          <a:schemeClr val="accent1">
                            <a:shade val="100000"/>
                            <a:satMod val="115000"/>
                          </a:schemeClr>
                        </a:gs>
                      </a:gsLst>
                      <a:path path="circle">
                        <a:fillToRect l="100000" t="100000"/>
                      </a:path>
                      <a:tileRect r="-100000" b="-100000"/>
                    </a:gradFill>
                  </a:tcPr>
                </a:tc>
              </a:tr>
            </a:tbl>
          </a:graphicData>
        </a:graphic>
      </p:graphicFrame>
      <p:sp>
        <p:nvSpPr>
          <p:cNvPr id="12" name="Rectangle 11"/>
          <p:cNvSpPr/>
          <p:nvPr/>
        </p:nvSpPr>
        <p:spPr>
          <a:xfrm>
            <a:off x="1482571" y="1242874"/>
            <a:ext cx="3595456" cy="5211945"/>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dirty="0">
                <a:latin typeface="Sapient Centro Slab" panose="02000503050000020004" pitchFamily="2" charset="0"/>
              </a:rPr>
              <a:t>Column Family 1</a:t>
            </a:r>
            <a:endParaRPr lang="en-US" dirty="0">
              <a:latin typeface="Sapient Centro Slab" panose="02000503050000020004" pitchFamily="2" charset="0"/>
            </a:endParaRPr>
          </a:p>
        </p:txBody>
      </p:sp>
      <p:sp>
        <p:nvSpPr>
          <p:cNvPr id="13" name="Rectangle 12"/>
          <p:cNvSpPr/>
          <p:nvPr/>
        </p:nvSpPr>
        <p:spPr>
          <a:xfrm>
            <a:off x="5078027" y="1242875"/>
            <a:ext cx="3613203" cy="5211945"/>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US" dirty="0">
                <a:latin typeface="Sapient Centro Slab" panose="02000503050000020004" pitchFamily="2" charset="0"/>
              </a:rPr>
              <a:t>Column Family </a:t>
            </a:r>
            <a:r>
              <a:rPr lang="en-US" dirty="0" smtClean="0">
                <a:latin typeface="Sapient Centro Slab" panose="02000503050000020004" pitchFamily="2" charset="0"/>
              </a:rPr>
              <a:t>2</a:t>
            </a:r>
            <a:endParaRPr lang="en-US" dirty="0">
              <a:latin typeface="Sapient Centro Slab" panose="02000503050000020004" pitchFamily="2" charset="0"/>
            </a:endParaRPr>
          </a:p>
        </p:txBody>
      </p:sp>
      <p:cxnSp>
        <p:nvCxnSpPr>
          <p:cNvPr id="14" name="Straight Arrow Connector 13"/>
          <p:cNvCxnSpPr/>
          <p:nvPr/>
        </p:nvCxnSpPr>
        <p:spPr>
          <a:xfrm>
            <a:off x="493776" y="2778711"/>
            <a:ext cx="0" cy="33557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Footer Placeholder 4"/>
          <p:cNvSpPr txBox="1">
            <a:spLocks/>
          </p:cNvSpPr>
          <p:nvPr/>
        </p:nvSpPr>
        <p:spPr>
          <a:xfrm>
            <a:off x="2524125" y="6683515"/>
            <a:ext cx="2867025" cy="168275"/>
          </a:xfrm>
          <a:prstGeom prst="rect">
            <a:avLst/>
          </a:prstGeom>
        </p:spPr>
        <p:txBody>
          <a:bodyPr vert="horz" lIns="0" tIns="0" rIns="0" bIns="0" rtlCol="0" anchor="ctr"/>
          <a:lstStyle>
            <a:defPPr>
              <a:defRPr lang="en-US"/>
            </a:defPPr>
            <a:lvl1pPr algn="ctr" defTabSz="457177" rtl="0" fontAlgn="auto">
              <a:spcBef>
                <a:spcPts val="0"/>
              </a:spcBef>
              <a:spcAft>
                <a:spcPts val="0"/>
              </a:spcAft>
              <a:defRPr sz="700" kern="1200" dirty="0" smtClean="0">
                <a:solidFill>
                  <a:schemeClr val="accent5"/>
                </a:solidFill>
                <a:latin typeface="SapientSansRegular"/>
                <a:ea typeface="+mn-ea"/>
                <a:cs typeface="SapientSansRegular"/>
              </a:defRPr>
            </a:lvl1pPr>
            <a:lvl2pPr marL="457177"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354"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532"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709" algn="l" defTabSz="457177"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5886" algn="l" defTabSz="457177" rtl="0" eaLnBrk="1" latinLnBrk="0" hangingPunct="1">
              <a:defRPr kern="1200">
                <a:solidFill>
                  <a:schemeClr val="tx1"/>
                </a:solidFill>
                <a:latin typeface="Calibri" charset="0"/>
                <a:ea typeface="ＭＳ Ｐゴシック" charset="0"/>
                <a:cs typeface="ＭＳ Ｐゴシック" charset="0"/>
              </a:defRPr>
            </a:lvl6pPr>
            <a:lvl7pPr marL="2743063" algn="l" defTabSz="457177" rtl="0" eaLnBrk="1" latinLnBrk="0" hangingPunct="1">
              <a:defRPr kern="1200">
                <a:solidFill>
                  <a:schemeClr val="tx1"/>
                </a:solidFill>
                <a:latin typeface="Calibri" charset="0"/>
                <a:ea typeface="ＭＳ Ｐゴシック" charset="0"/>
                <a:cs typeface="ＭＳ Ｐゴシック" charset="0"/>
              </a:defRPr>
            </a:lvl7pPr>
            <a:lvl8pPr marL="3200240" algn="l" defTabSz="457177" rtl="0" eaLnBrk="1" latinLnBrk="0" hangingPunct="1">
              <a:defRPr kern="1200">
                <a:solidFill>
                  <a:schemeClr val="tx1"/>
                </a:solidFill>
                <a:latin typeface="Calibri" charset="0"/>
                <a:ea typeface="ＭＳ Ｐゴシック" charset="0"/>
                <a:cs typeface="ＭＳ Ｐゴシック" charset="0"/>
              </a:defRPr>
            </a:lvl8pPr>
            <a:lvl9pPr marL="3657417" algn="l" defTabSz="457177" rtl="0" eaLnBrk="1" latinLnBrk="0" hangingPunct="1">
              <a:defRPr kern="1200">
                <a:solidFill>
                  <a:schemeClr val="tx1"/>
                </a:solidFill>
                <a:latin typeface="Calibri" charset="0"/>
                <a:ea typeface="ＭＳ Ｐゴシック" charset="0"/>
                <a:cs typeface="ＭＳ Ｐゴシック" charset="0"/>
              </a:defRPr>
            </a:lvl9pPr>
          </a:lstStyle>
          <a:p>
            <a:pPr algn="l">
              <a:defRPr/>
            </a:pPr>
            <a:r>
              <a:rPr lang="en-US" b="1" dirty="0" smtClean="0">
                <a:solidFill>
                  <a:schemeClr val="tx1">
                    <a:lumMod val="75000"/>
                  </a:schemeClr>
                </a:solidFill>
                <a:latin typeface="Arial" pitchFamily="34" charset="0"/>
                <a:ea typeface="ＭＳ Ｐゴシック"/>
              </a:rPr>
              <a:t>© COPYRIGHT 2015  SAPIENT CORPORATION   |   CONFIDENTIAL </a:t>
            </a:r>
            <a:endParaRPr lang="en-US" dirty="0"/>
          </a:p>
        </p:txBody>
      </p:sp>
    </p:spTree>
    <p:extLst>
      <p:ext uri="{BB962C8B-B14F-4D97-AF65-F5344CB8AC3E}">
        <p14:creationId xmlns:p14="http://schemas.microsoft.com/office/powerpoint/2010/main" val="252934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theme/theme1.xml><?xml version="1.0" encoding="utf-8"?>
<a:theme xmlns:a="http://schemas.openxmlformats.org/drawingml/2006/main" name="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 Body text &amp; bulle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Heavy — SapientSans">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 Sapient Centro Slab">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Back 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21212</TotalTime>
  <Words>1389</Words>
  <Application>Microsoft Office PowerPoint</Application>
  <PresentationFormat>On-screen Show (4:3)</PresentationFormat>
  <Paragraphs>369</Paragraphs>
  <Slides>33</Slides>
  <Notes>6</Notes>
  <HiddenSlides>2</HiddenSlides>
  <MMClips>5</MMClips>
  <ScaleCrop>false</ScaleCrop>
  <HeadingPairs>
    <vt:vector size="4" baseType="variant">
      <vt:variant>
        <vt:lpstr>Theme</vt:lpstr>
      </vt:variant>
      <vt:variant>
        <vt:i4>6</vt:i4>
      </vt:variant>
      <vt:variant>
        <vt:lpstr>Slide Titles</vt:lpstr>
      </vt:variant>
      <vt:variant>
        <vt:i4>33</vt:i4>
      </vt:variant>
    </vt:vector>
  </HeadingPairs>
  <TitlesOfParts>
    <vt:vector size="39" baseType="lpstr">
      <vt:lpstr>Cover</vt:lpstr>
      <vt:lpstr>Divider</vt:lpstr>
      <vt:lpstr>Content — Body text &amp; bullet</vt:lpstr>
      <vt:lpstr>Content Heavy — SapientSans</vt:lpstr>
      <vt:lpstr>Content Heavy — Sapient Centro Slab</vt:lpstr>
      <vt:lpstr>Back Cover</vt:lpstr>
      <vt:lpstr>PowerPoint Presentation</vt:lpstr>
      <vt:lpstr>Instrumented Intelligence</vt:lpstr>
      <vt:lpstr>2013</vt:lpstr>
      <vt:lpstr>A new project!</vt:lpstr>
      <vt:lpstr>PowerPoint Presentation</vt:lpstr>
      <vt:lpstr>PowerPoint Presentation</vt:lpstr>
      <vt:lpstr>Data platform functional areas</vt:lpstr>
      <vt:lpstr>Channels API – Version 1</vt:lpstr>
      <vt:lpstr>Hbase – Columnar DB</vt:lpstr>
      <vt:lpstr>Hbase – Columnar DB</vt:lpstr>
      <vt:lpstr>Hbase – Columnar DB</vt:lpstr>
      <vt:lpstr>Hbase – Columnar DB</vt:lpstr>
      <vt:lpstr>Hbase – Designing Schema</vt:lpstr>
      <vt:lpstr>Channels API – Hbase Schema 1</vt:lpstr>
      <vt:lpstr>Channels API – Hbase Schema Final</vt:lpstr>
      <vt:lpstr>Hbase Schema - Example</vt:lpstr>
      <vt:lpstr>Hbase Schema - Example</vt:lpstr>
      <vt:lpstr>API Implementation</vt:lpstr>
      <vt:lpstr>Channels API – Hadoop Connector</vt:lpstr>
      <vt:lpstr>Channels API – New Requirement</vt:lpstr>
      <vt:lpstr>Channels API – Version 2</vt:lpstr>
      <vt:lpstr>streaming Implementation</vt:lpstr>
      <vt:lpstr>Channels API – Version 2</vt:lpstr>
      <vt:lpstr>Sample analytics output</vt:lpstr>
      <vt:lpstr>Channels API – New Requirement</vt:lpstr>
      <vt:lpstr>High level Approach</vt:lpstr>
      <vt:lpstr>Analytics Engine</vt:lpstr>
      <vt:lpstr>Analytics Engine</vt:lpstr>
      <vt:lpstr>Channels API – Version 3</vt:lpstr>
      <vt:lpstr>Sample analytics output</vt:lpstr>
      <vt:lpstr>Thank you! @RookieAniket</vt:lpstr>
      <vt:lpstr>Appendix</vt:lpstr>
      <vt:lpstr>Starship Data platform</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WIN764BIT</cp:lastModifiedBy>
  <cp:revision>687</cp:revision>
  <dcterms:created xsi:type="dcterms:W3CDTF">2013-05-02T18:01:03Z</dcterms:created>
  <dcterms:modified xsi:type="dcterms:W3CDTF">2015-04-22T04:19:36Z</dcterms:modified>
</cp:coreProperties>
</file>